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1695" cy="6858000"/>
  <p:notesSz cx="6858000" cy="12191695"/>
  <p:embeddedFontLst>
    <p:embeddedFont>
      <p:font typeface="Roboto Light"/>
      <p:regular r:id="rId201314"/>
    </p:embeddedFont>
    <p:embeddedFont>
      <p:font typeface="Roboto"/>
      <p:regular r:id="rId201315"/>
    </p:embeddedFont>
    <p:embeddedFont>
      <p:font typeface="Roboto Thin"/>
      <p:regular r:id="rId201316"/>
    </p:embeddedFont>
    <p:embeddedFont>
      <p:font typeface="Roboto ExtraLight"/>
      <p:regular r:id="rId201317"/>
    </p:embeddedFont>
    <p:embeddedFont>
      <p:font typeface="Roboto Medium"/>
      <p:regular r:id="rId201318"/>
    </p:embeddedFont>
    <p:embeddedFont>
      <p:font typeface="Roboto SemiBold"/>
      <p:regular r:id="rId201319"/>
    </p:embeddedFont>
    <p:embeddedFont>
      <p:font typeface="Roboto Bold"/>
      <p:regular r:id="rId201320"/>
    </p:embeddedFont>
    <p:embeddedFont>
      <p:font typeface="Roboto ExtraBold"/>
      <p:regular r:id="rId201321"/>
    </p:embeddedFont>
    <p:embeddedFont>
      <p:font typeface="Roboto Black"/>
      <p:regular r:id="rId201322"/>
    </p:embeddedFont>
    <p:embeddedFont>
      <p:font typeface="Roboto Slab Thin"/>
      <p:regular r:id="rId201323"/>
    </p:embeddedFont>
    <p:embeddedFont>
      <p:font typeface="Roboto Slab ExtraLight"/>
      <p:regular r:id="rId201324"/>
    </p:embeddedFont>
    <p:embeddedFont>
      <p:font typeface="Roboto Slab Light"/>
      <p:regular r:id="rId201325"/>
    </p:embeddedFont>
    <p:embeddedFont>
      <p:font typeface="Roboto Slab"/>
      <p:regular r:id="rId201326"/>
    </p:embeddedFont>
    <p:embeddedFont>
      <p:font typeface="Roboto Slab Medium"/>
      <p:regular r:id="rId201327"/>
    </p:embeddedFont>
    <p:embeddedFont>
      <p:font typeface="Roboto Slab SemiBold"/>
      <p:regular r:id="rId201328"/>
    </p:embeddedFont>
    <p:embeddedFont>
      <p:font typeface="Roboto Slab Bold"/>
      <p:regular r:id="rId201329"/>
    </p:embeddedFont>
    <p:embeddedFont>
      <p:font typeface="Roboto Slab ExtraBold"/>
      <p:regular r:id="rId201330"/>
    </p:embeddedFont>
    <p:embeddedFont>
      <p:font typeface="Roboto Slab Black"/>
      <p:regular r:id="rId20133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 Id="rId201324" Target="fonts/201324.fntdata" Type="http://schemas.openxmlformats.org/officeDocument/2006/relationships/font"/><Relationship Id="rId201325" Target="fonts/201325.fntdata" Type="http://schemas.openxmlformats.org/officeDocument/2006/relationships/font"/><Relationship Id="rId201326" Target="fonts/201326.fntdata" Type="http://schemas.openxmlformats.org/officeDocument/2006/relationships/font"/><Relationship Id="rId201327" Target="fonts/201327.fntdata" Type="http://schemas.openxmlformats.org/officeDocument/2006/relationships/font"/><Relationship Id="rId201328" Target="fonts/201328.fntdata" Type="http://schemas.openxmlformats.org/officeDocument/2006/relationships/font"/><Relationship Id="rId201329" Target="fonts/201329.fntdata" Type="http://schemas.openxmlformats.org/officeDocument/2006/relationships/font"/><Relationship Id="rId201330" Target="fonts/201330.fntdata" Type="http://schemas.openxmlformats.org/officeDocument/2006/relationships/font"/><Relationship Id="rId201331" Target="fonts/201331.fntdata" Type="http://schemas.openxmlformats.org/officeDocument/2006/relationships/font"/><Relationship Id="rId201332" Target="fonts/201332.fntdata" Type="http://schemas.openxmlformats.org/officeDocument/2006/relationships/font"/><Relationship Id="rId201333" Target="fonts/201333.fntdata" Type="http://schemas.openxmlformats.org/officeDocument/2006/relationships/font"/><Relationship Id="rId201334" Target="fonts/201334.fntdata" Type="http://schemas.openxmlformats.org/officeDocument/2006/relationships/font"/><Relationship Id="rId201335" Target="fonts/201335.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EDF1F8"/>
          </a:solidFill>
          <a:ln/>
        </p:spPr>
      </p:sp>
      <p:sp>
        <p:nvSpPr>
          <p:cNvPr id="3" name="Shape 1"/>
          <p:cNvSpPr/>
          <p:nvPr/>
        </p:nvSpPr>
        <p:spPr>
          <a:xfrm>
            <a:off x="0" y="0"/>
            <a:ext cx="12191695" cy="6858000"/>
          </a:xfrm>
          <a:prstGeom prst="rect">
            <a:avLst/>
          </a:prstGeom>
          <a:solidFill>
            <a:srgbClr val="FBFCFE"/>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2.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slideLayout" Target="../slideLayouts/slideLayout2.xml"/><Relationship Id="rId11"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1.png"/><Relationship Id="rId4" Type="http://schemas.openxmlformats.org/officeDocument/2006/relationships/image" Target="../media/image-12-2.svg"/><Relationship Id="rId5" Type="http://schemas.openxmlformats.org/officeDocument/2006/relationships/image" Target="../media/image-12-1.png"/><Relationship Id="rId6" Type="http://schemas.openxmlformats.org/officeDocument/2006/relationships/image" Target="../media/image-12-2.svg"/><Relationship Id="rId7" Type="http://schemas.openxmlformats.org/officeDocument/2006/relationships/image" Target="../media/image-12-1.png"/><Relationship Id="rId8" Type="http://schemas.openxmlformats.org/officeDocument/2006/relationships/image" Target="../media/image-12-2.svg"/><Relationship Id="rId9" Type="http://schemas.openxmlformats.org/officeDocument/2006/relationships/slideLayout" Target="../slideLayouts/slideLayout2.xml"/><Relationship Id="rId10"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svg"/><Relationship Id="rId4" Type="http://schemas.openxmlformats.org/officeDocument/2006/relationships/image" Target="../media/image-14-2.png"/><Relationship Id="rId5" Type="http://schemas.openxmlformats.org/officeDocument/2006/relationships/image" Target="../media/image-14-3.svg"/><Relationship Id="rId6" Type="http://schemas.openxmlformats.org/officeDocument/2006/relationships/image" Target="../media/image-14-2.png"/><Relationship Id="rId7" Type="http://schemas.openxmlformats.org/officeDocument/2006/relationships/image" Target="../media/image-14-3.svg"/><Relationship Id="rId8" Type="http://schemas.openxmlformats.org/officeDocument/2006/relationships/image" Target="../media/image-14-8.png"/><Relationship Id="rId9" Type="http://schemas.openxmlformats.org/officeDocument/2006/relationships/slideLayout" Target="../slideLayouts/slideLayout2.xml"/><Relationship Id="rId10"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eg"/><Relationship Id="rId2" Type="http://schemas.openxmlformats.org/officeDocument/2006/relationships/slideLayout" Target="../slideLayouts/slideLayout2.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slideLayout" Target="../slideLayouts/slideLayout2.xml"/><Relationship Id="rId11"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2.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3-1.png"/><Relationship Id="rId5" Type="http://schemas.openxmlformats.org/officeDocument/2006/relationships/slideLayout" Target="../slideLayouts/slideLayout2.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1.png"/><Relationship Id="rId4" Type="http://schemas.openxmlformats.org/officeDocument/2006/relationships/image" Target="../media/image-9-2.svg"/><Relationship Id="rId5" Type="http://schemas.openxmlformats.org/officeDocument/2006/relationships/image" Target="../media/image-9-1.png"/><Relationship Id="rId6" Type="http://schemas.openxmlformats.org/officeDocument/2006/relationships/image" Target="../media/image-9-2.svg"/><Relationship Id="rId7" Type="http://schemas.openxmlformats.org/officeDocument/2006/relationships/image" Target="../media/image-9-1.png"/><Relationship Id="rId8" Type="http://schemas.openxmlformats.org/officeDocument/2006/relationships/image" Target="../media/image-9-2.svg"/><Relationship Id="rId9" Type="http://schemas.openxmlformats.org/officeDocument/2006/relationships/slideLayout" Target="../slideLayouts/slideLayout2.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2430562"/>
            <a:ext cx="6296860" cy="1033463"/>
          </a:xfrm>
          <a:prstGeom prst="rect">
            <a:avLst/>
          </a:prstGeom>
          <a:noFill/>
          <a:ln/>
        </p:spPr>
        <p:txBody>
          <a:bodyPr wrap="square" lIns="0" tIns="0" rIns="0" bIns="0" rtlCol="0" anchor="t">
            <a:normAutofit/>
          </a:bodyPr>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Your First Investment Property or Second Home</a:t>
            </a:r>
            <a:endParaRPr lang="en-US" sz="3250" dirty="0"/>
          </a:p>
        </p:txBody>
      </p:sp>
      <p:sp>
        <p:nvSpPr>
          <p:cNvPr id="4" name="Text 1"/>
          <p:cNvSpPr/>
          <p:nvPr/>
        </p:nvSpPr>
        <p:spPr>
          <a:xfrm>
            <a:off x="5233360" y="3712071"/>
            <a:ext cx="6296860" cy="715268"/>
          </a:xfrm>
          <a:prstGeom prst="rect">
            <a:avLst/>
          </a:prstGeom>
          <a:noFill/>
          <a:ln/>
        </p:spPr>
        <p:txBody>
          <a:bodyPr wrap="square" lIns="0" tIns="0" rIns="0" bIns="0" rtlCol="0" anchor="t"/>
          <a:lstStyle/>
          <a:p>
            <a:pPr algn="l" indent="0" marL="0">
              <a:lnSpc>
                <a:spcPct val="133000"/>
              </a:lnSpc>
              <a:spcAft>
                <a:spcPts val="1450"/>
              </a:spcAft>
              <a:buNone/>
            </a:pPr>
            <a:r>
              <a:rPr lang="en-US" sz="1300" dirty="0">
                <a:solidFill>
                  <a:srgbClr val="15213F"/>
                </a:solidFill>
                <a:latin typeface="Roboto" pitchFamily="34" charset="0"/>
                <a:ea typeface="Roboto" pitchFamily="34" charset="-122"/>
                <a:cs typeface="Roboto" pitchFamily="34" charset="-120"/>
              </a:rPr>
              <a:t>How to Buy Smart, Finance It Right, and Start Building Wealth Through Real Estate</a:t>
            </a:r>
            <a:endParaRPr lang="en-US" sz="1300" dirty="0"/>
          </a:p>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Featuring </a:t>
            </a:r>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David Starling</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 NMLS# 119565 | Hosted by </a:t>
            </a:r>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Scotty Hudspeth</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61475" y="757634"/>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What If the Property Could Help You Qualify?</a:t>
            </a:r>
            <a:endParaRPr lang="en-US" sz="3250" dirty="0"/>
          </a:p>
        </p:txBody>
      </p:sp>
      <p:sp>
        <p:nvSpPr>
          <p:cNvPr id="3" name="Text 1"/>
          <p:cNvSpPr/>
          <p:nvPr/>
        </p:nvSpPr>
        <p:spPr>
          <a:xfrm>
            <a:off x="661475" y="1605062"/>
            <a:ext cx="11478330" cy="264616"/>
          </a:xfrm>
          <a:prstGeom prst="rect">
            <a:avLst/>
          </a:prstGeom>
          <a:noFill/>
          <a:ln/>
        </p:spPr>
        <p:txBody>
          <a:bodyPr wrap="none" lIns="0" tIns="0" rIns="0" bIns="0" rtlCol="0" anchor="t"/>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There's a loan product many first-time investors have never heard of — and it could change the conversation entirely.</a:t>
            </a:r>
            <a:endParaRPr lang="en-US" sz="1300" dirty="0"/>
          </a:p>
        </p:txBody>
      </p:sp>
      <p:sp>
        <p:nvSpPr>
          <p:cNvPr id="4" name="Shape 2"/>
          <p:cNvSpPr/>
          <p:nvPr/>
        </p:nvSpPr>
        <p:spPr>
          <a:xfrm>
            <a:off x="542415" y="2055713"/>
            <a:ext cx="6034333" cy="3607098"/>
          </a:xfrm>
          <a:prstGeom prst="roundRect">
            <a:avLst>
              <a:gd name="adj" fmla="val 688"/>
            </a:avLst>
          </a:prstGeom>
          <a:solidFill>
            <a:srgbClr val="3257B8"/>
          </a:solidFill>
          <a:ln/>
        </p:spPr>
      </p:sp>
      <p:sp>
        <p:nvSpPr>
          <p:cNvPr id="5" name="Text 3"/>
          <p:cNvSpPr/>
          <p:nvPr/>
        </p:nvSpPr>
        <p:spPr>
          <a:xfrm>
            <a:off x="707710" y="2221012"/>
            <a:ext cx="5703745" cy="258465"/>
          </a:xfrm>
          <a:prstGeom prst="rect">
            <a:avLst/>
          </a:prstGeom>
          <a:noFill/>
          <a:ln/>
        </p:spPr>
        <p:txBody>
          <a:bodyPr wrap="none" lIns="0" tIns="0" rIns="0" bIns="0" rtlCol="0" anchor="t"/>
          <a:lstStyle/>
          <a:p>
            <a:pPr algn="l" indent="0" marL="0">
              <a:lnSpc>
                <a:spcPct val="104000"/>
              </a:lnSpc>
              <a:buNone/>
            </a:pPr>
            <a:r>
              <a:rPr lang="en-US" sz="1600" dirty="0">
                <a:solidFill>
                  <a:srgbClr val="FFFFFF"/>
                </a:solidFill>
                <a:latin typeface="Roboto Slab" pitchFamily="34" charset="0"/>
                <a:ea typeface="Roboto Slab" pitchFamily="34" charset="-122"/>
                <a:cs typeface="Roboto Slab" pitchFamily="34" charset="-120"/>
              </a:rPr>
              <a:t>What Is a DSCR Loan?</a:t>
            </a:r>
            <a:endParaRPr lang="en-US" sz="1600" dirty="0"/>
          </a:p>
        </p:txBody>
      </p:sp>
      <p:sp>
        <p:nvSpPr>
          <p:cNvPr id="6" name="Text 4"/>
          <p:cNvSpPr/>
          <p:nvPr/>
        </p:nvSpPr>
        <p:spPr>
          <a:xfrm>
            <a:off x="707710" y="2644775"/>
            <a:ext cx="5703745" cy="1736527"/>
          </a:xfrm>
          <a:prstGeom prst="rect">
            <a:avLst/>
          </a:prstGeom>
          <a:noFill/>
          <a:ln/>
        </p:spPr>
        <p:txBody>
          <a:bodyPr wrap="square" lIns="0" tIns="0" rIns="0" bIns="0" rtlCol="0" anchor="t">
            <a:normAutofit/>
          </a:bodyPr>
          <a:lstStyle/>
          <a:p>
            <a:pPr algn="l" indent="0" marL="0">
              <a:lnSpc>
                <a:spcPct val="133000"/>
              </a:lnSpc>
              <a:buNone/>
            </a:pPr>
            <a:r>
              <a:rPr lang="en-US" sz="1300" b="1" dirty="0">
                <a:solidFill>
                  <a:srgbClr val="FFFFFF"/>
                </a:solidFill>
                <a:latin typeface="Roboto Bold" pitchFamily="34" charset="0"/>
                <a:ea typeface="Roboto Bold" pitchFamily="34" charset="-122"/>
                <a:cs typeface="Roboto Bold" pitchFamily="34" charset="-120"/>
              </a:rPr>
              <a:t>DSCR</a:t>
            </a:r>
            <a:pPr algn="l" indent="0" marL="0">
              <a:lnSpc>
                <a:spcPct val="133000"/>
              </a:lnSpc>
              <a:buNone/>
            </a:pPr>
            <a:r>
              <a:rPr lang="en-US" sz="1300" dirty="0">
                <a:solidFill>
                  <a:srgbClr val="FFFFFF"/>
                </a:solidFill>
                <a:latin typeface="Roboto" pitchFamily="34" charset="0"/>
                <a:ea typeface="Roboto" pitchFamily="34" charset="-122"/>
                <a:cs typeface="Roboto" pitchFamily="34" charset="-120"/>
              </a:rPr>
              <a:t> stands for </a:t>
            </a:r>
            <a:pPr algn="l" indent="0" marL="0">
              <a:lnSpc>
                <a:spcPct val="133000"/>
              </a:lnSpc>
              <a:buNone/>
            </a:pPr>
            <a:r>
              <a:rPr lang="en-US" sz="1300" b="1" dirty="0">
                <a:solidFill>
                  <a:srgbClr val="FFFFFF"/>
                </a:solidFill>
                <a:latin typeface="Roboto Bold" pitchFamily="34" charset="0"/>
                <a:ea typeface="Roboto Bold" pitchFamily="34" charset="-122"/>
                <a:cs typeface="Roboto Bold" pitchFamily="34" charset="-120"/>
              </a:rPr>
              <a:t>Debt Service Coverage Ratio.</a:t>
            </a:r>
            <a:pPr algn="l" indent="0" marL="0">
              <a:lnSpc>
                <a:spcPct val="133000"/>
              </a:lnSpc>
              <a:spcAft>
                <a:spcPts val="1150"/>
              </a:spcAft>
              <a:buNone/>
            </a:pPr>
            <a:r>
              <a:rPr lang="en-US" sz="1300" dirty="0">
                <a:solidFill>
                  <a:srgbClr val="FFFFFF"/>
                </a:solidFill>
                <a:latin typeface="Roboto" pitchFamily="34" charset="0"/>
                <a:ea typeface="Roboto" pitchFamily="34" charset="-122"/>
                <a:cs typeface="Roboto" pitchFamily="34" charset="-120"/>
              </a:rPr>
              <a:t> Certain investment property loan programs are designed to qualify borrowers based primarily on the property's rental cash flow — rather than traditional personal income documentation like W-2s or tax returns.</a:t>
            </a:r>
            <a:endParaRPr lang="en-US" sz="1300" dirty="0"/>
          </a:p>
          <a:p>
            <a:pPr algn="l" indent="0" marL="0">
              <a:lnSpc>
                <a:spcPct val="133000"/>
              </a:lnSpc>
              <a:buNone/>
            </a:pPr>
            <a:r>
              <a:rPr lang="en-US" sz="1300" dirty="0">
                <a:solidFill>
                  <a:srgbClr val="FFFFFF"/>
                </a:solidFill>
                <a:latin typeface="Roboto" pitchFamily="34" charset="0"/>
                <a:ea typeface="Roboto" pitchFamily="34" charset="-122"/>
                <a:cs typeface="Roboto" pitchFamily="34" charset="-120"/>
              </a:rPr>
              <a:t>In simple terms: instead of asking only how much </a:t>
            </a:r>
            <a:pPr algn="l" indent="0" marL="0">
              <a:lnSpc>
                <a:spcPct val="133000"/>
              </a:lnSpc>
              <a:buNone/>
            </a:pPr>
            <a:r>
              <a:rPr lang="en-US" sz="1300" i="1" dirty="0">
                <a:solidFill>
                  <a:srgbClr val="FFFFFF"/>
                </a:solidFill>
                <a:latin typeface="Roboto" pitchFamily="34" charset="0"/>
                <a:ea typeface="Roboto" pitchFamily="34" charset="-122"/>
                <a:cs typeface="Roboto" pitchFamily="34" charset="-120"/>
              </a:rPr>
              <a:t>you</a:t>
            </a:r>
            <a:pPr algn="l" indent="0" marL="0">
              <a:lnSpc>
                <a:spcPct val="133000"/>
              </a:lnSpc>
              <a:buNone/>
            </a:pPr>
            <a:r>
              <a:rPr lang="en-US" sz="1300" dirty="0">
                <a:solidFill>
                  <a:srgbClr val="FFFFFF"/>
                </a:solidFill>
                <a:latin typeface="Roboto" pitchFamily="34" charset="0"/>
                <a:ea typeface="Roboto" pitchFamily="34" charset="-122"/>
                <a:cs typeface="Roboto" pitchFamily="34" charset="-120"/>
              </a:rPr>
              <a:t> make, the lender looks at what the </a:t>
            </a:r>
            <a:pPr algn="l" indent="0" marL="0">
              <a:lnSpc>
                <a:spcPct val="133000"/>
              </a:lnSpc>
              <a:buNone/>
            </a:pPr>
            <a:r>
              <a:rPr lang="en-US" sz="1300" i="1" dirty="0">
                <a:solidFill>
                  <a:srgbClr val="FFFFFF"/>
                </a:solidFill>
                <a:latin typeface="Roboto" pitchFamily="34" charset="0"/>
                <a:ea typeface="Roboto" pitchFamily="34" charset="-122"/>
                <a:cs typeface="Roboto" pitchFamily="34" charset="-120"/>
              </a:rPr>
              <a:t>property</a:t>
            </a:r>
            <a:pPr algn="l" indent="0" marL="0">
              <a:lnSpc>
                <a:spcPct val="133000"/>
              </a:lnSpc>
              <a:buNone/>
            </a:pPr>
            <a:r>
              <a:rPr lang="en-US" sz="1300" dirty="0">
                <a:solidFill>
                  <a:srgbClr val="FFFFFF"/>
                </a:solidFill>
                <a:latin typeface="Roboto" pitchFamily="34" charset="0"/>
                <a:ea typeface="Roboto" pitchFamily="34" charset="-122"/>
                <a:cs typeface="Roboto" pitchFamily="34" charset="-120"/>
              </a:rPr>
              <a:t> may produce.</a:t>
            </a:r>
            <a:endParaRPr lang="en-US" sz="1300" dirty="0"/>
          </a:p>
        </p:txBody>
      </p:sp>
      <p:sp>
        <p:nvSpPr>
          <p:cNvPr id="7" name="Text 5"/>
          <p:cNvSpPr/>
          <p:nvPr/>
        </p:nvSpPr>
        <p:spPr>
          <a:xfrm>
            <a:off x="6867452" y="2221012"/>
            <a:ext cx="4669018" cy="258465"/>
          </a:xfrm>
          <a:prstGeom prst="rect">
            <a:avLst/>
          </a:prstGeom>
          <a:noFill/>
          <a:ln/>
        </p:spPr>
        <p:txBody>
          <a:bodyPr wrap="none" lIns="0" tIns="0" rIns="0" bIns="0" rtlCol="0" anchor="t"/>
          <a:lstStyle/>
          <a:p>
            <a:pPr algn="l" indent="0" marL="0">
              <a:lnSpc>
                <a:spcPct val="104000"/>
              </a:lnSpc>
              <a:buNone/>
            </a:pPr>
            <a:r>
              <a:rPr lang="en-US" sz="1600" dirty="0">
                <a:solidFill>
                  <a:srgbClr val="3257B8"/>
                </a:solidFill>
                <a:latin typeface="Roboto Slab" pitchFamily="34" charset="0"/>
                <a:ea typeface="Roboto Slab" pitchFamily="34" charset="-122"/>
                <a:cs typeface="Roboto Slab" pitchFamily="34" charset="-120"/>
              </a:rPr>
              <a:t>Why It Matters</a:t>
            </a:r>
            <a:endParaRPr lang="en-US" sz="1600" dirty="0"/>
          </a:p>
        </p:txBody>
      </p:sp>
      <p:sp>
        <p:nvSpPr>
          <p:cNvPr id="8" name="Text 6"/>
          <p:cNvSpPr/>
          <p:nvPr/>
        </p:nvSpPr>
        <p:spPr>
          <a:xfrm>
            <a:off x="6867452" y="2644775"/>
            <a:ext cx="4669018" cy="1736527"/>
          </a:xfrm>
          <a:prstGeom prst="rect">
            <a:avLst/>
          </a:prstGeom>
          <a:noFill/>
          <a:ln/>
        </p:spPr>
        <p:txBody>
          <a:bodyPr wrap="square" lIns="0" tIns="0" rIns="0" bIns="0" rtlCol="0" anchor="t">
            <a:normAutofit/>
          </a:bodyPr>
          <a:lstStyle/>
          <a:p>
            <a:pPr algn="l" indent="0" marL="0">
              <a:lnSpc>
                <a:spcPct val="133000"/>
              </a:lnSpc>
              <a:spcAft>
                <a:spcPts val="1150"/>
              </a:spcAft>
              <a:buNone/>
            </a:pPr>
            <a:r>
              <a:rPr lang="en-US" sz="1300" dirty="0">
                <a:solidFill>
                  <a:srgbClr val="15213F"/>
                </a:solidFill>
                <a:latin typeface="Roboto" pitchFamily="34" charset="0"/>
                <a:ea typeface="Roboto" pitchFamily="34" charset="-122"/>
                <a:cs typeface="Roboto" pitchFamily="34" charset="-120"/>
              </a:rPr>
              <a:t>For buyers who are self-employed, have complex income structures, or are building a real estate portfolio, DSCR loans can open doors that traditional financing might not.</a:t>
            </a:r>
            <a:endParaRPr lang="en-US" sz="1300" dirty="0"/>
          </a:p>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It's not a shortcut — credit, down payment, reserves, property type, and rental analysis all still matter. But it's a powerful option worth knowing about.</a:t>
            </a:r>
            <a:endParaRPr lang="en-US" sz="1300" dirty="0"/>
          </a:p>
        </p:txBody>
      </p:sp>
      <p:sp>
        <p:nvSpPr>
          <p:cNvPr id="9" name="Shape 7"/>
          <p:cNvSpPr/>
          <p:nvPr/>
        </p:nvSpPr>
        <p:spPr>
          <a:xfrm>
            <a:off x="6867452" y="4567337"/>
            <a:ext cx="4669018" cy="909439"/>
          </a:xfrm>
          <a:prstGeom prst="roundRect">
            <a:avLst>
              <a:gd name="adj" fmla="val 2728"/>
            </a:avLst>
          </a:prstGeom>
          <a:solidFill>
            <a:srgbClr val="D7DFF4"/>
          </a:solidFill>
          <a:ln/>
        </p:spPr>
      </p:sp>
      <p:pic>
        <p:nvPicPr>
          <p:cNvPr id="10" name="Image 0" descr="preencoded.png">    </p:cNvPr>
          <p:cNvPicPr>
            <a:picLocks noChangeAspect="1"/>
          </p:cNvPicPr>
          <p:nvPr/>
        </p:nvPicPr>
        <p:blipFill>
          <a:blip r:embed="rId1"/>
          <a:stretch>
            <a:fillRect/>
          </a:stretch>
        </p:blipFill>
        <p:spPr>
          <a:xfrm>
            <a:off x="7032747" y="4813399"/>
            <a:ext cx="206667" cy="165298"/>
          </a:xfrm>
          <a:prstGeom prst="rect">
            <a:avLst/>
          </a:prstGeom>
        </p:spPr>
      </p:pic>
      <p:sp>
        <p:nvSpPr>
          <p:cNvPr id="11" name="Text 8"/>
          <p:cNvSpPr/>
          <p:nvPr/>
        </p:nvSpPr>
        <p:spPr>
          <a:xfrm>
            <a:off x="7404709" y="4757440"/>
            <a:ext cx="3966468"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Ask David if a DSCR loan could be the right fit for your situation.</a:t>
            </a:r>
            <a:endParaRPr lang="en-US" sz="1300" dirty="0"/>
          </a:p>
        </p:txBody>
      </p:sp>
      <p:sp>
        <p:nvSpPr>
          <p:cNvPr id="12" name="Shape 9"/>
          <p:cNvSpPr/>
          <p:nvPr/>
        </p:nvSpPr>
        <p:spPr>
          <a:xfrm>
            <a:off x="661475" y="5848846"/>
            <a:ext cx="2233755" cy="251420"/>
          </a:xfrm>
          <a:prstGeom prst="roundRect">
            <a:avLst>
              <a:gd name="adj" fmla="val 7894"/>
            </a:avLst>
          </a:prstGeom>
          <a:noFill/>
          <a:ln w="6350">
            <a:solidFill>
              <a:srgbClr val="3257B8"/>
            </a:solidFill>
            <a:prstDash val="solid"/>
          </a:ln>
        </p:spPr>
      </p:sp>
      <p:sp>
        <p:nvSpPr>
          <p:cNvPr id="13" name="Text 10"/>
          <p:cNvSpPr/>
          <p:nvPr/>
        </p:nvSpPr>
        <p:spPr>
          <a:xfrm>
            <a:off x="760691" y="5898455"/>
            <a:ext cx="2644907" cy="152202"/>
          </a:xfrm>
          <a:prstGeom prst="rect">
            <a:avLst/>
          </a:prstGeom>
          <a:noFill/>
          <a:ln/>
        </p:spPr>
        <p:txBody>
          <a:bodyPr wrap="none" lIns="0" tIns="0" rIns="0" bIns="0" rtlCol="0" anchor="t"/>
          <a:lstStyle/>
          <a:p>
            <a:pPr algn="l" indent="0" marL="0">
              <a:lnSpc>
                <a:spcPct val="96000"/>
              </a:lnSpc>
              <a:buNone/>
            </a:pPr>
            <a:r>
              <a:rPr lang="en-US" sz="1000" dirty="0">
                <a:solidFill>
                  <a:srgbClr val="3257B8"/>
                </a:solidFill>
                <a:latin typeface="Roboto" pitchFamily="34" charset="0"/>
                <a:ea typeface="Roboto" pitchFamily="34" charset="-122"/>
                <a:cs typeface="Roboto" pitchFamily="34" charset="-120"/>
              </a:rPr>
              <a:t>DAVID STARLING | NMLS# 119565</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61475" y="509191"/>
            <a:ext cx="10868745" cy="465138"/>
          </a:xfrm>
          <a:prstGeom prst="rect">
            <a:avLst/>
          </a:prstGeom>
          <a:noFill/>
          <a:ln/>
        </p:spPr>
        <p:txBody>
          <a:bodyPr wrap="none" lIns="0" tIns="0" rIns="0" bIns="0" rtlCol="0" anchor="t"/>
          <a:lstStyle/>
          <a:p>
            <a:pPr algn="l" indent="0" marL="0">
              <a:lnSpc>
                <a:spcPct val="104000"/>
              </a:lnSpc>
              <a:buNone/>
            </a:pPr>
            <a:r>
              <a:rPr lang="en-US" sz="2900" dirty="0">
                <a:solidFill>
                  <a:srgbClr val="3257B8"/>
                </a:solidFill>
                <a:latin typeface="Roboto Slab" pitchFamily="34" charset="0"/>
                <a:ea typeface="Roboto Slab" pitchFamily="34" charset="-122"/>
                <a:cs typeface="Roboto Slab" pitchFamily="34" charset="-120"/>
              </a:rPr>
              <a:t>DSCR: Why Investors Ask About It</a:t>
            </a:r>
            <a:endParaRPr lang="en-US" sz="2900" dirty="0"/>
          </a:p>
        </p:txBody>
      </p:sp>
      <p:sp>
        <p:nvSpPr>
          <p:cNvPr id="3" name="Text 1"/>
          <p:cNvSpPr/>
          <p:nvPr/>
        </p:nvSpPr>
        <p:spPr>
          <a:xfrm>
            <a:off x="661475" y="1242219"/>
            <a:ext cx="10868745"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Once investors learn about DSCR loans, they often wonder why no one told them sooner. Here's a closer look at how these programs work and who they're designed for.</a:t>
            </a:r>
            <a:endParaRPr lang="en-US" sz="1150" dirty="0"/>
          </a:p>
        </p:txBody>
      </p:sp>
      <p:sp>
        <p:nvSpPr>
          <p:cNvPr id="4" name="Shape 2"/>
          <p:cNvSpPr/>
          <p:nvPr/>
        </p:nvSpPr>
        <p:spPr>
          <a:xfrm>
            <a:off x="661475" y="1845370"/>
            <a:ext cx="5367402" cy="1643360"/>
          </a:xfrm>
          <a:prstGeom prst="roundRect">
            <a:avLst>
              <a:gd name="adj" fmla="val 1359"/>
            </a:avLst>
          </a:prstGeom>
          <a:solidFill>
            <a:srgbClr val="E9ECF2"/>
          </a:solidFill>
          <a:ln/>
        </p:spPr>
      </p:sp>
      <p:sp>
        <p:nvSpPr>
          <p:cNvPr id="5" name="Shape 3"/>
          <p:cNvSpPr/>
          <p:nvPr/>
        </p:nvSpPr>
        <p:spPr>
          <a:xfrm>
            <a:off x="810299" y="1994198"/>
            <a:ext cx="446473" cy="446484"/>
          </a:xfrm>
          <a:prstGeom prst="ellipse">
            <a:avLst/>
          </a:prstGeom>
          <a:solidFill>
            <a:srgbClr val="476FD6"/>
          </a:solidFill>
          <a:ln/>
        </p:spPr>
      </p:sp>
      <p:pic>
        <p:nvPicPr>
          <p:cNvPr id="6"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33030" y="2116931"/>
            <a:ext cx="200913" cy="200918"/>
          </a:xfrm>
          <a:prstGeom prst="rect">
            <a:avLst/>
          </a:prstGeom>
        </p:spPr>
      </p:pic>
      <p:sp>
        <p:nvSpPr>
          <p:cNvPr id="7" name="Text 4"/>
          <p:cNvSpPr/>
          <p:nvPr/>
        </p:nvSpPr>
        <p:spPr>
          <a:xfrm>
            <a:off x="810299" y="2574627"/>
            <a:ext cx="5069753"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Designed for Investment Properties</a:t>
            </a:r>
            <a:endParaRPr lang="en-US" sz="1450" dirty="0"/>
          </a:p>
        </p:txBody>
      </p:sp>
      <p:sp>
        <p:nvSpPr>
          <p:cNvPr id="8" name="Text 5"/>
          <p:cNvSpPr/>
          <p:nvPr/>
        </p:nvSpPr>
        <p:spPr>
          <a:xfrm>
            <a:off x="810299" y="2887464"/>
            <a:ext cx="5069753"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DSCR programs are specifically built for non-owner-occupied investment properties — not primary residences or second homes.</a:t>
            </a:r>
            <a:endParaRPr lang="en-US" sz="1150" dirty="0"/>
          </a:p>
        </p:txBody>
      </p:sp>
      <p:sp>
        <p:nvSpPr>
          <p:cNvPr id="9" name="Shape 6"/>
          <p:cNvSpPr/>
          <p:nvPr/>
        </p:nvSpPr>
        <p:spPr>
          <a:xfrm>
            <a:off x="6162818" y="1845370"/>
            <a:ext cx="5367402" cy="1643360"/>
          </a:xfrm>
          <a:prstGeom prst="roundRect">
            <a:avLst>
              <a:gd name="adj" fmla="val 1359"/>
            </a:avLst>
          </a:prstGeom>
          <a:solidFill>
            <a:srgbClr val="E9ECF2"/>
          </a:solidFill>
          <a:ln/>
        </p:spPr>
      </p:sp>
      <p:sp>
        <p:nvSpPr>
          <p:cNvPr id="10" name="Shape 7"/>
          <p:cNvSpPr/>
          <p:nvPr/>
        </p:nvSpPr>
        <p:spPr>
          <a:xfrm>
            <a:off x="6311643" y="1994198"/>
            <a:ext cx="446473" cy="446484"/>
          </a:xfrm>
          <a:prstGeom prst="ellipse">
            <a:avLst/>
          </a:prstGeom>
          <a:solidFill>
            <a:srgbClr val="476FD6"/>
          </a:solidFill>
          <a:ln/>
        </p:spPr>
      </p:sp>
      <p:pic>
        <p:nvPicPr>
          <p:cNvPr id="11"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34373" y="2116931"/>
            <a:ext cx="200913" cy="200918"/>
          </a:xfrm>
          <a:prstGeom prst="rect">
            <a:avLst/>
          </a:prstGeom>
        </p:spPr>
      </p:pic>
      <p:sp>
        <p:nvSpPr>
          <p:cNvPr id="12" name="Text 8"/>
          <p:cNvSpPr/>
          <p:nvPr/>
        </p:nvSpPr>
        <p:spPr>
          <a:xfrm>
            <a:off x="6311643" y="2574627"/>
            <a:ext cx="5069753"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Rental Cash Flow is Key</a:t>
            </a:r>
            <a:endParaRPr lang="en-US" sz="1450" dirty="0"/>
          </a:p>
        </p:txBody>
      </p:sp>
      <p:sp>
        <p:nvSpPr>
          <p:cNvPr id="13" name="Text 9"/>
          <p:cNvSpPr/>
          <p:nvPr/>
        </p:nvSpPr>
        <p:spPr>
          <a:xfrm>
            <a:off x="6311643" y="2887464"/>
            <a:ext cx="5069753"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The property's rental income potential plays a central role in the qualifying analysis — reducing the emphasis on your personal income documentation.</a:t>
            </a:r>
            <a:endParaRPr lang="en-US" sz="1150" dirty="0"/>
          </a:p>
        </p:txBody>
      </p:sp>
      <p:sp>
        <p:nvSpPr>
          <p:cNvPr id="14" name="Shape 10"/>
          <p:cNvSpPr/>
          <p:nvPr/>
        </p:nvSpPr>
        <p:spPr>
          <a:xfrm>
            <a:off x="661475" y="3622675"/>
            <a:ext cx="5367402" cy="1643360"/>
          </a:xfrm>
          <a:prstGeom prst="roundRect">
            <a:avLst>
              <a:gd name="adj" fmla="val 1359"/>
            </a:avLst>
          </a:prstGeom>
          <a:solidFill>
            <a:srgbClr val="E9ECF2"/>
          </a:solidFill>
          <a:ln/>
        </p:spPr>
      </p:sp>
      <p:sp>
        <p:nvSpPr>
          <p:cNvPr id="15" name="Shape 11"/>
          <p:cNvSpPr/>
          <p:nvPr/>
        </p:nvSpPr>
        <p:spPr>
          <a:xfrm>
            <a:off x="810299" y="3771503"/>
            <a:ext cx="446473" cy="446484"/>
          </a:xfrm>
          <a:prstGeom prst="ellipse">
            <a:avLst/>
          </a:prstGeom>
          <a:solidFill>
            <a:srgbClr val="476FD6"/>
          </a:solidFill>
          <a:ln/>
        </p:spPr>
      </p:sp>
      <p:pic>
        <p:nvPicPr>
          <p:cNvPr id="16"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3030" y="3894237"/>
            <a:ext cx="200913" cy="200918"/>
          </a:xfrm>
          <a:prstGeom prst="rect">
            <a:avLst/>
          </a:prstGeom>
        </p:spPr>
      </p:pic>
      <p:sp>
        <p:nvSpPr>
          <p:cNvPr id="17" name="Text 12"/>
          <p:cNvSpPr/>
          <p:nvPr/>
        </p:nvSpPr>
        <p:spPr>
          <a:xfrm>
            <a:off x="810299" y="4351933"/>
            <a:ext cx="5069753"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Useful for Self-Employed Borrowers</a:t>
            </a:r>
            <a:endParaRPr lang="en-US" sz="1450" dirty="0"/>
          </a:p>
        </p:txBody>
      </p:sp>
      <p:sp>
        <p:nvSpPr>
          <p:cNvPr id="18" name="Text 13"/>
          <p:cNvSpPr/>
          <p:nvPr/>
        </p:nvSpPr>
        <p:spPr>
          <a:xfrm>
            <a:off x="810299" y="4664770"/>
            <a:ext cx="5069753"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Real estate investors and self-employed buyers who have strong assets but complex income may find DSCR a more flexible path forward.</a:t>
            </a:r>
            <a:endParaRPr lang="en-US" sz="1150" dirty="0"/>
          </a:p>
        </p:txBody>
      </p:sp>
      <p:sp>
        <p:nvSpPr>
          <p:cNvPr id="19" name="Shape 14"/>
          <p:cNvSpPr/>
          <p:nvPr/>
        </p:nvSpPr>
        <p:spPr>
          <a:xfrm>
            <a:off x="6162818" y="3622675"/>
            <a:ext cx="5367402" cy="1643360"/>
          </a:xfrm>
          <a:prstGeom prst="roundRect">
            <a:avLst>
              <a:gd name="adj" fmla="val 1359"/>
            </a:avLst>
          </a:prstGeom>
          <a:solidFill>
            <a:srgbClr val="E9ECF2"/>
          </a:solidFill>
          <a:ln/>
        </p:spPr>
      </p:sp>
      <p:sp>
        <p:nvSpPr>
          <p:cNvPr id="20" name="Shape 15"/>
          <p:cNvSpPr/>
          <p:nvPr/>
        </p:nvSpPr>
        <p:spPr>
          <a:xfrm>
            <a:off x="6311643" y="3771503"/>
            <a:ext cx="446473" cy="446484"/>
          </a:xfrm>
          <a:prstGeom prst="ellipse">
            <a:avLst/>
          </a:prstGeom>
          <a:solidFill>
            <a:srgbClr val="476FD6"/>
          </a:solidFill>
          <a:ln/>
        </p:spPr>
      </p:sp>
      <p:pic>
        <p:nvPicPr>
          <p:cNvPr id="21"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34373" y="3894237"/>
            <a:ext cx="200913" cy="200918"/>
          </a:xfrm>
          <a:prstGeom prst="rect">
            <a:avLst/>
          </a:prstGeom>
        </p:spPr>
      </p:pic>
      <p:sp>
        <p:nvSpPr>
          <p:cNvPr id="22" name="Text 16"/>
          <p:cNvSpPr/>
          <p:nvPr/>
        </p:nvSpPr>
        <p:spPr>
          <a:xfrm>
            <a:off x="6311643" y="4351933"/>
            <a:ext cx="5069753" cy="232470"/>
          </a:xfrm>
          <a:prstGeom prst="rect">
            <a:avLst/>
          </a:prstGeom>
          <a:noFill/>
          <a:ln/>
        </p:spPr>
        <p:txBody>
          <a:bodyPr wrap="none" lIns="0" tIns="0" rIns="0" bIns="0" rtlCol="0" anchor="t"/>
          <a:lstStyle/>
          <a:p>
            <a:pPr algn="l"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Other Factors Still Apply</a:t>
            </a:r>
            <a:endParaRPr lang="en-US" sz="1450" dirty="0"/>
          </a:p>
        </p:txBody>
      </p:sp>
      <p:sp>
        <p:nvSpPr>
          <p:cNvPr id="23" name="Text 17"/>
          <p:cNvSpPr/>
          <p:nvPr/>
        </p:nvSpPr>
        <p:spPr>
          <a:xfrm>
            <a:off x="6311643" y="4664770"/>
            <a:ext cx="5069753"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Credit score, down payment, reserves, property type, and rental analysis all remain important qualifying factors under DSCR programs.</a:t>
            </a:r>
            <a:endParaRPr lang="en-US" sz="1150" dirty="0"/>
          </a:p>
        </p:txBody>
      </p:sp>
      <p:sp>
        <p:nvSpPr>
          <p:cNvPr id="24" name="Shape 18"/>
          <p:cNvSpPr/>
          <p:nvPr/>
        </p:nvSpPr>
        <p:spPr>
          <a:xfrm>
            <a:off x="661475" y="5416748"/>
            <a:ext cx="10868745" cy="555129"/>
          </a:xfrm>
          <a:prstGeom prst="roundRect">
            <a:avLst>
              <a:gd name="adj" fmla="val 4022"/>
            </a:avLst>
          </a:prstGeom>
          <a:solidFill>
            <a:srgbClr val="D7DFF4"/>
          </a:solidFill>
          <a:ln/>
        </p:spPr>
      </p:sp>
      <p:pic>
        <p:nvPicPr>
          <p:cNvPr id="25" name="Image 4" descr="preencoded.png">    </p:cNvPr>
          <p:cNvPicPr>
            <a:picLocks noChangeAspect="1"/>
          </p:cNvPicPr>
          <p:nvPr/>
        </p:nvPicPr>
        <p:blipFill>
          <a:blip r:embed="rId9"/>
          <a:stretch>
            <a:fillRect/>
          </a:stretch>
        </p:blipFill>
        <p:spPr>
          <a:xfrm>
            <a:off x="810299" y="5624909"/>
            <a:ext cx="186031" cy="148828"/>
          </a:xfrm>
          <a:prstGeom prst="rect">
            <a:avLst/>
          </a:prstGeom>
        </p:spPr>
      </p:pic>
      <p:sp>
        <p:nvSpPr>
          <p:cNvPr id="26" name="Text 19"/>
          <p:cNvSpPr/>
          <p:nvPr/>
        </p:nvSpPr>
        <p:spPr>
          <a:xfrm>
            <a:off x="1145154" y="5587901"/>
            <a:ext cx="10845826" cy="226219"/>
          </a:xfrm>
          <a:prstGeom prst="rect">
            <a:avLst/>
          </a:prstGeom>
          <a:noFill/>
          <a:ln/>
        </p:spPr>
        <p:txBody>
          <a:bodyPr wrap="none" lIns="0" tIns="0" rIns="0" bIns="0" rtlCol="0" anchor="t"/>
          <a:lstStyle/>
          <a:p>
            <a:pPr algn="l" indent="0" marL="0">
              <a:lnSpc>
                <a:spcPct val="127000"/>
              </a:lnSpc>
              <a:buNone/>
            </a:pPr>
            <a:r>
              <a:rPr lang="en-US" sz="1150" dirty="0">
                <a:solidFill>
                  <a:srgbClr val="000000"/>
                </a:solidFill>
                <a:latin typeface="Roboto" pitchFamily="34" charset="0"/>
                <a:ea typeface="Roboto" pitchFamily="34" charset="-122"/>
                <a:cs typeface="Roboto" pitchFamily="34" charset="-120"/>
              </a:rPr>
              <a:t>Guidelines and availability vary by lender and program — this is why talking to David before assuming you can't qualify is so important.</a:t>
            </a:r>
            <a:endParaRPr lang="en-US" sz="1150" dirty="0"/>
          </a:p>
        </p:txBody>
      </p:sp>
      <p:sp>
        <p:nvSpPr>
          <p:cNvPr id="27" name="Shape 20"/>
          <p:cNvSpPr/>
          <p:nvPr/>
        </p:nvSpPr>
        <p:spPr>
          <a:xfrm>
            <a:off x="661475" y="6122591"/>
            <a:ext cx="2010816" cy="226219"/>
          </a:xfrm>
          <a:prstGeom prst="roundRect">
            <a:avLst>
              <a:gd name="adj" fmla="val 7896"/>
            </a:avLst>
          </a:prstGeom>
          <a:noFill/>
          <a:ln w="6350">
            <a:solidFill>
              <a:srgbClr val="3257B8"/>
            </a:solidFill>
            <a:prstDash val="solid"/>
          </a:ln>
        </p:spPr>
      </p:sp>
      <p:sp>
        <p:nvSpPr>
          <p:cNvPr id="28" name="Text 21"/>
          <p:cNvSpPr/>
          <p:nvPr/>
        </p:nvSpPr>
        <p:spPr>
          <a:xfrm>
            <a:off x="750769" y="6167239"/>
            <a:ext cx="2441812" cy="136922"/>
          </a:xfrm>
          <a:prstGeom prst="rect">
            <a:avLst/>
          </a:prstGeom>
          <a:noFill/>
          <a:ln/>
        </p:spPr>
        <p:txBody>
          <a:bodyPr wrap="none" lIns="0" tIns="0" rIns="0" bIns="0" rtlCol="0" anchor="t"/>
          <a:lstStyle/>
          <a:p>
            <a:pPr algn="l" indent="0" marL="0">
              <a:lnSpc>
                <a:spcPct val="96000"/>
              </a:lnSpc>
              <a:buNone/>
            </a:pPr>
            <a:r>
              <a:rPr lang="en-US" sz="900" dirty="0">
                <a:solidFill>
                  <a:srgbClr val="3257B8"/>
                </a:solidFill>
                <a:latin typeface="Roboto" pitchFamily="34" charset="0"/>
                <a:ea typeface="Roboto" pitchFamily="34" charset="-122"/>
                <a:cs typeface="Roboto" pitchFamily="34" charset="-120"/>
              </a:rPr>
              <a:t>DAVID STARLING | NMLS# 119565</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61475" y="630039"/>
            <a:ext cx="10868745" cy="490934"/>
          </a:xfrm>
          <a:prstGeom prst="rect">
            <a:avLst/>
          </a:prstGeom>
          <a:noFill/>
          <a:ln/>
        </p:spPr>
        <p:txBody>
          <a:bodyPr wrap="none" lIns="0" tIns="0" rIns="0" bIns="0" rtlCol="0" anchor="t"/>
          <a:lstStyle/>
          <a:p>
            <a:pPr algn="l" indent="0" marL="0">
              <a:lnSpc>
                <a:spcPct val="104000"/>
              </a:lnSpc>
              <a:buNone/>
            </a:pPr>
            <a:r>
              <a:rPr lang="en-US" sz="3050" dirty="0">
                <a:solidFill>
                  <a:srgbClr val="3257B8"/>
                </a:solidFill>
                <a:latin typeface="Roboto Slab" pitchFamily="34" charset="0"/>
                <a:ea typeface="Roboto Slab" pitchFamily="34" charset="-122"/>
                <a:cs typeface="Roboto Slab" pitchFamily="34" charset="-120"/>
              </a:rPr>
              <a:t>Your First Property Doesn't Need to Be Perfect</a:t>
            </a:r>
            <a:endParaRPr lang="en-US" sz="3050" dirty="0"/>
          </a:p>
        </p:txBody>
      </p:sp>
      <p:sp>
        <p:nvSpPr>
          <p:cNvPr id="3" name="Text 1"/>
          <p:cNvSpPr/>
          <p:nvPr/>
        </p:nvSpPr>
        <p:spPr>
          <a:xfrm>
            <a:off x="661475" y="1419423"/>
            <a:ext cx="10868745"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Perfectionism is one of the most expensive habits in real estate. Buyers who wait for the perfect deal, the perfect rate, the perfect market, and the perfect property often end up waiting for years — while others are already building equity and cash flow.</a:t>
            </a:r>
            <a:endParaRPr lang="en-US" sz="12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2077641"/>
            <a:ext cx="5359762" cy="1422797"/>
          </a:xfrm>
          <a:prstGeom prst="rect">
            <a:avLst/>
          </a:prstGeom>
        </p:spPr>
      </p:pic>
      <p:sp>
        <p:nvSpPr>
          <p:cNvPr id="5" name="Text 2"/>
          <p:cNvSpPr/>
          <p:nvPr/>
        </p:nvSpPr>
        <p:spPr>
          <a:xfrm>
            <a:off x="913782" y="2253754"/>
            <a:ext cx="4931346" cy="245566"/>
          </a:xfrm>
          <a:prstGeom prst="rect">
            <a:avLst/>
          </a:prstGeom>
          <a:noFill/>
          <a:ln/>
        </p:spPr>
        <p:txBody>
          <a:bodyPr wrap="none" lIns="0" tIns="0" rIns="0" bIns="0" rtlCol="0" anchor="t"/>
          <a:lstStyle/>
          <a:p>
            <a:pPr algn="l"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Buy Based on Your Financial Goals</a:t>
            </a:r>
            <a:endParaRPr lang="en-US" sz="1500" dirty="0"/>
          </a:p>
        </p:txBody>
      </p:sp>
      <p:sp>
        <p:nvSpPr>
          <p:cNvPr id="6" name="Text 3"/>
          <p:cNvSpPr/>
          <p:nvPr/>
        </p:nvSpPr>
        <p:spPr>
          <a:xfrm>
            <a:off x="913782" y="2588816"/>
            <a:ext cx="4931346"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The right property is the one that fits your actual numbers and your actual timeline — not the one that looks best on Instagram.</a:t>
            </a:r>
            <a:endParaRPr lang="en-US" sz="12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70458" y="2077641"/>
            <a:ext cx="5359762" cy="1422797"/>
          </a:xfrm>
          <a:prstGeom prst="rect">
            <a:avLst/>
          </a:prstGeom>
        </p:spPr>
      </p:pic>
      <p:sp>
        <p:nvSpPr>
          <p:cNvPr id="8" name="Text 4"/>
          <p:cNvSpPr/>
          <p:nvPr/>
        </p:nvSpPr>
        <p:spPr>
          <a:xfrm>
            <a:off x="6422765" y="2253754"/>
            <a:ext cx="4931346" cy="245566"/>
          </a:xfrm>
          <a:prstGeom prst="rect">
            <a:avLst/>
          </a:prstGeom>
          <a:noFill/>
          <a:ln/>
        </p:spPr>
        <p:txBody>
          <a:bodyPr wrap="none" lIns="0" tIns="0" rIns="0" bIns="0" rtlCol="0" anchor="t"/>
          <a:lstStyle/>
          <a:p>
            <a:pPr algn="l"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Run Realistic Numbers</a:t>
            </a:r>
            <a:endParaRPr lang="en-US" sz="1500" dirty="0"/>
          </a:p>
        </p:txBody>
      </p:sp>
      <p:sp>
        <p:nvSpPr>
          <p:cNvPr id="9" name="Text 5"/>
          <p:cNvSpPr/>
          <p:nvPr/>
        </p:nvSpPr>
        <p:spPr>
          <a:xfrm>
            <a:off x="6422765" y="2588816"/>
            <a:ext cx="4931346" cy="73550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Stress-test your projections. What happens if rent is 10% lower than expected? What if there's a vacancy for two months? Plan for reality, not the optimistic scenario.</a:t>
            </a:r>
            <a:endParaRPr lang="en-US" sz="12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475" y="3649663"/>
            <a:ext cx="5359762" cy="1422797"/>
          </a:xfrm>
          <a:prstGeom prst="rect">
            <a:avLst/>
          </a:prstGeom>
        </p:spPr>
      </p:pic>
      <p:sp>
        <p:nvSpPr>
          <p:cNvPr id="11" name="Text 6"/>
          <p:cNvSpPr/>
          <p:nvPr/>
        </p:nvSpPr>
        <p:spPr>
          <a:xfrm>
            <a:off x="913782" y="3825776"/>
            <a:ext cx="4931346" cy="245566"/>
          </a:xfrm>
          <a:prstGeom prst="rect">
            <a:avLst/>
          </a:prstGeom>
          <a:noFill/>
          <a:ln/>
        </p:spPr>
        <p:txBody>
          <a:bodyPr wrap="none" lIns="0" tIns="0" rIns="0" bIns="0" rtlCol="0" anchor="t"/>
          <a:lstStyle/>
          <a:p>
            <a:pPr algn="l"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Maintain Proper Reserves</a:t>
            </a:r>
            <a:endParaRPr lang="en-US" sz="1500" dirty="0"/>
          </a:p>
        </p:txBody>
      </p:sp>
      <p:sp>
        <p:nvSpPr>
          <p:cNvPr id="12" name="Text 7"/>
          <p:cNvSpPr/>
          <p:nvPr/>
        </p:nvSpPr>
        <p:spPr>
          <a:xfrm>
            <a:off x="913782" y="4160838"/>
            <a:ext cx="4931346" cy="73550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Never drain every dollar to close the deal. Reserves are not optional — they are what protect you when the water heater breaks or a tenant moves out unexpectedly.</a:t>
            </a:r>
            <a:endParaRPr lang="en-US" sz="120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70458" y="3649663"/>
            <a:ext cx="5359762" cy="1422797"/>
          </a:xfrm>
          <a:prstGeom prst="rect">
            <a:avLst/>
          </a:prstGeom>
        </p:spPr>
      </p:pic>
      <p:sp>
        <p:nvSpPr>
          <p:cNvPr id="14" name="Text 8"/>
          <p:cNvSpPr/>
          <p:nvPr/>
        </p:nvSpPr>
        <p:spPr>
          <a:xfrm>
            <a:off x="6422765" y="3825776"/>
            <a:ext cx="4931346" cy="245566"/>
          </a:xfrm>
          <a:prstGeom prst="rect">
            <a:avLst/>
          </a:prstGeom>
          <a:noFill/>
          <a:ln/>
        </p:spPr>
        <p:txBody>
          <a:bodyPr wrap="none" lIns="0" tIns="0" rIns="0" bIns="0" rtlCol="0" anchor="t"/>
          <a:lstStyle/>
          <a:p>
            <a:pPr algn="l"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Think Long Term &amp; Don't Chase Hype</a:t>
            </a:r>
            <a:endParaRPr lang="en-US" sz="1500" dirty="0"/>
          </a:p>
        </p:txBody>
      </p:sp>
      <p:sp>
        <p:nvSpPr>
          <p:cNvPr id="15" name="Text 9"/>
          <p:cNvSpPr/>
          <p:nvPr/>
        </p:nvSpPr>
        <p:spPr>
          <a:xfrm>
            <a:off x="6422765" y="4160838"/>
            <a:ext cx="4931346"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Real estate wealth is built over years, not months. Tune out the noise and focus on the fundamentals that actually drive value over time.</a:t>
            </a:r>
            <a:endParaRPr lang="en-US" sz="1200" dirty="0"/>
          </a:p>
        </p:txBody>
      </p:sp>
      <p:sp>
        <p:nvSpPr>
          <p:cNvPr id="16" name="Shape 10"/>
          <p:cNvSpPr/>
          <p:nvPr/>
        </p:nvSpPr>
        <p:spPr>
          <a:xfrm>
            <a:off x="661475" y="5240338"/>
            <a:ext cx="19050" cy="580926"/>
          </a:xfrm>
          <a:prstGeom prst="roundRect">
            <a:avLst>
              <a:gd name="adj" fmla="val 59999"/>
            </a:avLst>
          </a:prstGeom>
          <a:solidFill>
            <a:srgbClr val="3257B8"/>
          </a:solidFill>
          <a:ln/>
        </p:spPr>
      </p:sp>
      <p:sp>
        <p:nvSpPr>
          <p:cNvPr id="17" name="Text 11"/>
          <p:cNvSpPr/>
          <p:nvPr/>
        </p:nvSpPr>
        <p:spPr>
          <a:xfrm>
            <a:off x="897113" y="5408216"/>
            <a:ext cx="11242691" cy="245170"/>
          </a:xfrm>
          <a:prstGeom prst="rect">
            <a:avLst/>
          </a:prstGeom>
          <a:noFill/>
          <a:ln/>
        </p:spPr>
        <p:txBody>
          <a:bodyPr wrap="none" lIns="0" tIns="0" rIns="0" bIns="0" rtlCol="0" anchor="t"/>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"You don't need a crystal ball. You need a plan." — Scotty Hudspeth</a:t>
            </a:r>
            <a:endParaRPr lang="en-US" sz="1200" dirty="0"/>
          </a:p>
        </p:txBody>
      </p:sp>
      <p:sp>
        <p:nvSpPr>
          <p:cNvPr id="18" name="Shape 12"/>
          <p:cNvSpPr/>
          <p:nvPr/>
        </p:nvSpPr>
        <p:spPr>
          <a:xfrm>
            <a:off x="661475" y="5989141"/>
            <a:ext cx="2121541" cy="238820"/>
          </a:xfrm>
          <a:prstGeom prst="roundRect">
            <a:avLst>
              <a:gd name="adj" fmla="val 7895"/>
            </a:avLst>
          </a:prstGeom>
          <a:noFill/>
          <a:ln w="6350">
            <a:solidFill>
              <a:srgbClr val="3257B8"/>
            </a:solidFill>
            <a:prstDash val="solid"/>
          </a:ln>
        </p:spPr>
      </p:sp>
      <p:sp>
        <p:nvSpPr>
          <p:cNvPr id="19" name="Text 13"/>
          <p:cNvSpPr/>
          <p:nvPr/>
        </p:nvSpPr>
        <p:spPr>
          <a:xfrm>
            <a:off x="755730" y="6036270"/>
            <a:ext cx="2542615" cy="144562"/>
          </a:xfrm>
          <a:prstGeom prst="rect">
            <a:avLst/>
          </a:prstGeom>
          <a:noFill/>
          <a:ln/>
        </p:spPr>
        <p:txBody>
          <a:bodyPr wrap="none" lIns="0" tIns="0" rIns="0" bIns="0" rtlCol="0" anchor="t"/>
          <a:lstStyle/>
          <a:p>
            <a:pPr algn="l" indent="0" marL="0">
              <a:lnSpc>
                <a:spcPct val="96000"/>
              </a:lnSpc>
              <a:buNone/>
            </a:pPr>
            <a:r>
              <a:rPr lang="en-US" sz="950" dirty="0">
                <a:solidFill>
                  <a:srgbClr val="3257B8"/>
                </a:solidFill>
                <a:latin typeface="Roboto" pitchFamily="34" charset="0"/>
                <a:ea typeface="Roboto" pitchFamily="34" charset="-122"/>
                <a:cs typeface="Roboto" pitchFamily="34" charset="-120"/>
              </a:rPr>
              <a:t>DAVID STARLING | NMLS# 119565</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61475" y="516930"/>
            <a:ext cx="10868745" cy="457895"/>
          </a:xfrm>
          <a:prstGeom prst="rect">
            <a:avLst/>
          </a:prstGeom>
          <a:noFill/>
          <a:ln/>
        </p:spPr>
        <p:txBody>
          <a:bodyPr wrap="none" lIns="0" tIns="0" rIns="0" bIns="0" rtlCol="0" anchor="t"/>
          <a:lstStyle/>
          <a:p>
            <a:pPr algn="l" indent="0" marL="0">
              <a:lnSpc>
                <a:spcPct val="104000"/>
              </a:lnSpc>
              <a:buNone/>
            </a:pPr>
            <a:r>
              <a:rPr lang="en-US" sz="2850" dirty="0">
                <a:solidFill>
                  <a:srgbClr val="3257B8"/>
                </a:solidFill>
                <a:latin typeface="Roboto Slab" pitchFamily="34" charset="0"/>
                <a:ea typeface="Roboto Slab" pitchFamily="34" charset="-122"/>
                <a:cs typeface="Roboto Slab" pitchFamily="34" charset="-120"/>
              </a:rPr>
              <a:t>The Biggest Mistakes First-Time Investors Make</a:t>
            </a:r>
            <a:endParaRPr lang="en-US" sz="2850" dirty="0"/>
          </a:p>
        </p:txBody>
      </p:sp>
      <p:sp>
        <p:nvSpPr>
          <p:cNvPr id="3" name="Text 1"/>
          <p:cNvSpPr/>
          <p:nvPr/>
        </p:nvSpPr>
        <p:spPr>
          <a:xfrm>
            <a:off x="661475" y="1234380"/>
            <a:ext cx="11478330" cy="221059"/>
          </a:xfrm>
          <a:prstGeom prst="rect">
            <a:avLst/>
          </a:prstGeom>
          <a:noFill/>
          <a:ln/>
        </p:spPr>
        <p:txBody>
          <a:bodyPr wrap="none" lIns="0" tIns="0" rIns="0" bIns="0" rtlCol="0" anchor="t"/>
          <a:lstStyle/>
          <a:p>
            <a:pPr algn="l" indent="0" marL="0">
              <a:lnSpc>
                <a:spcPct val="126000"/>
              </a:lnSpc>
              <a:buNone/>
            </a:pPr>
            <a:r>
              <a:rPr lang="en-US" sz="1150" dirty="0">
                <a:solidFill>
                  <a:srgbClr val="15213F"/>
                </a:solidFill>
                <a:latin typeface="Roboto" pitchFamily="34" charset="0"/>
                <a:ea typeface="Roboto" pitchFamily="34" charset="-122"/>
                <a:cs typeface="Roboto" pitchFamily="34" charset="-120"/>
              </a:rPr>
              <a:t>These are the patterns David sees most often — and every one of them is avoidable with the right conversation before you start shopping.</a:t>
            </a:r>
            <a:endParaRPr lang="en-US" sz="1150" dirty="0"/>
          </a:p>
        </p:txBody>
      </p:sp>
      <p:sp>
        <p:nvSpPr>
          <p:cNvPr id="4" name="Shape 2"/>
          <p:cNvSpPr/>
          <p:nvPr/>
        </p:nvSpPr>
        <p:spPr>
          <a:xfrm>
            <a:off x="661475" y="1601391"/>
            <a:ext cx="329596" cy="329605"/>
          </a:xfrm>
          <a:prstGeom prst="roundRect">
            <a:avLst>
              <a:gd name="adj" fmla="val 6668"/>
            </a:avLst>
          </a:prstGeom>
          <a:solidFill>
            <a:srgbClr val="E9ECF2"/>
          </a:solidFill>
          <a:ln/>
        </p:spPr>
      </p:sp>
      <p:sp>
        <p:nvSpPr>
          <p:cNvPr id="5" name="Text 3"/>
          <p:cNvSpPr/>
          <p:nvPr/>
        </p:nvSpPr>
        <p:spPr>
          <a:xfrm>
            <a:off x="716391" y="1628825"/>
            <a:ext cx="219764" cy="274737"/>
          </a:xfrm>
          <a:prstGeom prst="rect">
            <a:avLst/>
          </a:prstGeom>
          <a:noFill/>
          <a:ln/>
        </p:spPr>
        <p:txBody>
          <a:bodyPr wrap="none" lIns="0" tIns="0" rIns="0" bIns="0" rtlCol="0" anchor="ctr"/>
          <a:lstStyle/>
          <a:p>
            <a:pPr algn="ctr" indent="0" marL="0">
              <a:lnSpc>
                <a:spcPct val="100000"/>
              </a:lnSpc>
              <a:buNone/>
            </a:pPr>
            <a:r>
              <a:rPr lang="en-US" sz="1700" dirty="0">
                <a:solidFill>
                  <a:srgbClr val="15213F"/>
                </a:solidFill>
                <a:latin typeface="Roboto Slab" pitchFamily="34" charset="0"/>
                <a:ea typeface="Roboto Slab" pitchFamily="34" charset="-122"/>
                <a:cs typeface="Roboto Slab" pitchFamily="34" charset="-120"/>
              </a:rPr>
              <a:t>1</a:t>
            </a:r>
            <a:endParaRPr lang="en-US" sz="1700" dirty="0"/>
          </a:p>
        </p:txBody>
      </p:sp>
      <p:sp>
        <p:nvSpPr>
          <p:cNvPr id="6" name="Text 4"/>
          <p:cNvSpPr/>
          <p:nvPr/>
        </p:nvSpPr>
        <p:spPr>
          <a:xfrm>
            <a:off x="1120846" y="1651695"/>
            <a:ext cx="10409374" cy="228898"/>
          </a:xfrm>
          <a:prstGeom prst="rect">
            <a:avLst/>
          </a:prstGeom>
          <a:noFill/>
          <a:ln/>
        </p:spPr>
        <p:txBody>
          <a:bodyPr wrap="none" lIns="0" tIns="0" rIns="0" bIns="0" rtlCol="0" anchor="t"/>
          <a:lstStyle/>
          <a:p>
            <a:pPr algn="l" indent="0" marL="0">
              <a:lnSpc>
                <a:spcPct val="104000"/>
              </a:lnSpc>
              <a:buNone/>
            </a:pPr>
            <a:r>
              <a:rPr lang="en-US" sz="1400" dirty="0">
                <a:solidFill>
                  <a:srgbClr val="15213F"/>
                </a:solidFill>
                <a:latin typeface="Roboto Slab" pitchFamily="34" charset="0"/>
                <a:ea typeface="Roboto Slab" pitchFamily="34" charset="-122"/>
                <a:cs typeface="Roboto Slab" pitchFamily="34" charset="-120"/>
              </a:rPr>
              <a:t>Shopping Before Understanding Financing</a:t>
            </a:r>
            <a:endParaRPr lang="en-US" sz="1400" dirty="0"/>
          </a:p>
        </p:txBody>
      </p:sp>
      <p:sp>
        <p:nvSpPr>
          <p:cNvPr id="7" name="Text 5"/>
          <p:cNvSpPr/>
          <p:nvPr/>
        </p:nvSpPr>
        <p:spPr>
          <a:xfrm>
            <a:off x="1120846" y="1958479"/>
            <a:ext cx="10409374" cy="221059"/>
          </a:xfrm>
          <a:prstGeom prst="rect">
            <a:avLst/>
          </a:prstGeom>
          <a:noFill/>
          <a:ln/>
        </p:spPr>
        <p:txBody>
          <a:bodyPr wrap="none" lIns="0" tIns="0" rIns="0" bIns="0" rtlCol="0" anchor="t"/>
          <a:lstStyle/>
          <a:p>
            <a:pPr algn="l" indent="0" marL="0">
              <a:lnSpc>
                <a:spcPct val="126000"/>
              </a:lnSpc>
              <a:buNone/>
            </a:pPr>
            <a:r>
              <a:rPr lang="en-US" sz="1150" dirty="0">
                <a:solidFill>
                  <a:srgbClr val="15213F"/>
                </a:solidFill>
                <a:latin typeface="Roboto" pitchFamily="34" charset="0"/>
                <a:ea typeface="Roboto" pitchFamily="34" charset="-122"/>
                <a:cs typeface="Roboto" pitchFamily="34" charset="-120"/>
              </a:rPr>
              <a:t>Falling in love with a property before knowing what you can actually afford is a recipe for disappointment — or worse, a bad deal.</a:t>
            </a:r>
            <a:endParaRPr lang="en-US" sz="1150" dirty="0"/>
          </a:p>
        </p:txBody>
      </p:sp>
      <p:sp>
        <p:nvSpPr>
          <p:cNvPr id="8" name="Shape 6"/>
          <p:cNvSpPr/>
          <p:nvPr/>
        </p:nvSpPr>
        <p:spPr>
          <a:xfrm>
            <a:off x="661475" y="2439095"/>
            <a:ext cx="329596" cy="329605"/>
          </a:xfrm>
          <a:prstGeom prst="roundRect">
            <a:avLst>
              <a:gd name="adj" fmla="val 6668"/>
            </a:avLst>
          </a:prstGeom>
          <a:solidFill>
            <a:srgbClr val="E9ECF2"/>
          </a:solidFill>
          <a:ln/>
        </p:spPr>
      </p:sp>
      <p:sp>
        <p:nvSpPr>
          <p:cNvPr id="9" name="Text 7"/>
          <p:cNvSpPr/>
          <p:nvPr/>
        </p:nvSpPr>
        <p:spPr>
          <a:xfrm>
            <a:off x="716391" y="2466529"/>
            <a:ext cx="219764" cy="274737"/>
          </a:xfrm>
          <a:prstGeom prst="rect">
            <a:avLst/>
          </a:prstGeom>
          <a:noFill/>
          <a:ln/>
        </p:spPr>
        <p:txBody>
          <a:bodyPr wrap="none" lIns="0" tIns="0" rIns="0" bIns="0" rtlCol="0" anchor="ctr"/>
          <a:lstStyle/>
          <a:p>
            <a:pPr algn="ctr" indent="0" marL="0">
              <a:lnSpc>
                <a:spcPct val="100000"/>
              </a:lnSpc>
              <a:buNone/>
            </a:pPr>
            <a:r>
              <a:rPr lang="en-US" sz="1700" dirty="0">
                <a:solidFill>
                  <a:srgbClr val="15213F"/>
                </a:solidFill>
                <a:latin typeface="Roboto Slab" pitchFamily="34" charset="0"/>
                <a:ea typeface="Roboto Slab" pitchFamily="34" charset="-122"/>
                <a:cs typeface="Roboto Slab" pitchFamily="34" charset="-120"/>
              </a:rPr>
              <a:t>2</a:t>
            </a:r>
            <a:endParaRPr lang="en-US" sz="1700" dirty="0"/>
          </a:p>
        </p:txBody>
      </p:sp>
      <p:sp>
        <p:nvSpPr>
          <p:cNvPr id="10" name="Text 8"/>
          <p:cNvSpPr/>
          <p:nvPr/>
        </p:nvSpPr>
        <p:spPr>
          <a:xfrm>
            <a:off x="1120846" y="2489398"/>
            <a:ext cx="10409374" cy="228898"/>
          </a:xfrm>
          <a:prstGeom prst="rect">
            <a:avLst/>
          </a:prstGeom>
          <a:noFill/>
          <a:ln/>
        </p:spPr>
        <p:txBody>
          <a:bodyPr wrap="none" lIns="0" tIns="0" rIns="0" bIns="0" rtlCol="0" anchor="t"/>
          <a:lstStyle/>
          <a:p>
            <a:pPr algn="l" indent="0" marL="0">
              <a:lnSpc>
                <a:spcPct val="104000"/>
              </a:lnSpc>
              <a:buNone/>
            </a:pPr>
            <a:r>
              <a:rPr lang="en-US" sz="1400" dirty="0">
                <a:solidFill>
                  <a:srgbClr val="15213F"/>
                </a:solidFill>
                <a:latin typeface="Roboto Slab" pitchFamily="34" charset="0"/>
                <a:ea typeface="Roboto Slab" pitchFamily="34" charset="-122"/>
                <a:cs typeface="Roboto Slab" pitchFamily="34" charset="-120"/>
              </a:rPr>
              <a:t>Underestimating Expenses &amp; Overestimating Rent</a:t>
            </a:r>
            <a:endParaRPr lang="en-US" sz="1400" dirty="0"/>
          </a:p>
        </p:txBody>
      </p:sp>
      <p:sp>
        <p:nvSpPr>
          <p:cNvPr id="11" name="Text 9"/>
          <p:cNvSpPr/>
          <p:nvPr/>
        </p:nvSpPr>
        <p:spPr>
          <a:xfrm>
            <a:off x="1120846" y="2796183"/>
            <a:ext cx="10409374" cy="221059"/>
          </a:xfrm>
          <a:prstGeom prst="rect">
            <a:avLst/>
          </a:prstGeom>
          <a:noFill/>
          <a:ln/>
        </p:spPr>
        <p:txBody>
          <a:bodyPr wrap="none" lIns="0" tIns="0" rIns="0" bIns="0" rtlCol="0" anchor="t"/>
          <a:lstStyle/>
          <a:p>
            <a:pPr algn="l" indent="0" marL="0">
              <a:lnSpc>
                <a:spcPct val="126000"/>
              </a:lnSpc>
              <a:buNone/>
            </a:pPr>
            <a:r>
              <a:rPr lang="en-US" sz="1150" dirty="0">
                <a:solidFill>
                  <a:srgbClr val="15213F"/>
                </a:solidFill>
                <a:latin typeface="Roboto" pitchFamily="34" charset="0"/>
                <a:ea typeface="Roboto" pitchFamily="34" charset="-122"/>
                <a:cs typeface="Roboto" pitchFamily="34" charset="-120"/>
              </a:rPr>
              <a:t>The two most common math errors in real estate investing. Both lead to the same result: a property that doesn't perform the way you expected.</a:t>
            </a:r>
            <a:endParaRPr lang="en-US" sz="1150" dirty="0"/>
          </a:p>
        </p:txBody>
      </p:sp>
      <p:sp>
        <p:nvSpPr>
          <p:cNvPr id="12" name="Shape 10"/>
          <p:cNvSpPr/>
          <p:nvPr/>
        </p:nvSpPr>
        <p:spPr>
          <a:xfrm>
            <a:off x="661475" y="3276798"/>
            <a:ext cx="329596" cy="329605"/>
          </a:xfrm>
          <a:prstGeom prst="roundRect">
            <a:avLst>
              <a:gd name="adj" fmla="val 6668"/>
            </a:avLst>
          </a:prstGeom>
          <a:solidFill>
            <a:srgbClr val="E9ECF2"/>
          </a:solidFill>
          <a:ln/>
        </p:spPr>
      </p:sp>
      <p:sp>
        <p:nvSpPr>
          <p:cNvPr id="13" name="Text 11"/>
          <p:cNvSpPr/>
          <p:nvPr/>
        </p:nvSpPr>
        <p:spPr>
          <a:xfrm>
            <a:off x="716391" y="3304232"/>
            <a:ext cx="219764" cy="274737"/>
          </a:xfrm>
          <a:prstGeom prst="rect">
            <a:avLst/>
          </a:prstGeom>
          <a:noFill/>
          <a:ln/>
        </p:spPr>
        <p:txBody>
          <a:bodyPr wrap="none" lIns="0" tIns="0" rIns="0" bIns="0" rtlCol="0" anchor="ctr"/>
          <a:lstStyle/>
          <a:p>
            <a:pPr algn="ctr" indent="0" marL="0">
              <a:lnSpc>
                <a:spcPct val="100000"/>
              </a:lnSpc>
              <a:buNone/>
            </a:pPr>
            <a:r>
              <a:rPr lang="en-US" sz="1700" dirty="0">
                <a:solidFill>
                  <a:srgbClr val="15213F"/>
                </a:solidFill>
                <a:latin typeface="Roboto Slab" pitchFamily="34" charset="0"/>
                <a:ea typeface="Roboto Slab" pitchFamily="34" charset="-122"/>
                <a:cs typeface="Roboto Slab" pitchFamily="34" charset="-120"/>
              </a:rPr>
              <a:t>3</a:t>
            </a:r>
            <a:endParaRPr lang="en-US" sz="1700" dirty="0"/>
          </a:p>
        </p:txBody>
      </p:sp>
      <p:sp>
        <p:nvSpPr>
          <p:cNvPr id="14" name="Text 12"/>
          <p:cNvSpPr/>
          <p:nvPr/>
        </p:nvSpPr>
        <p:spPr>
          <a:xfrm>
            <a:off x="1120846" y="3327102"/>
            <a:ext cx="10409374" cy="228898"/>
          </a:xfrm>
          <a:prstGeom prst="rect">
            <a:avLst/>
          </a:prstGeom>
          <a:noFill/>
          <a:ln/>
        </p:spPr>
        <p:txBody>
          <a:bodyPr wrap="none" lIns="0" tIns="0" rIns="0" bIns="0" rtlCol="0" anchor="t"/>
          <a:lstStyle/>
          <a:p>
            <a:pPr algn="l" indent="0" marL="0">
              <a:lnSpc>
                <a:spcPct val="104000"/>
              </a:lnSpc>
              <a:buNone/>
            </a:pPr>
            <a:r>
              <a:rPr lang="en-US" sz="1400" dirty="0">
                <a:solidFill>
                  <a:srgbClr val="15213F"/>
                </a:solidFill>
                <a:latin typeface="Roboto Slab" pitchFamily="34" charset="0"/>
                <a:ea typeface="Roboto Slab" pitchFamily="34" charset="-122"/>
                <a:cs typeface="Roboto Slab" pitchFamily="34" charset="-120"/>
              </a:rPr>
              <a:t>Draining Every Dollar for the Down Payment</a:t>
            </a:r>
            <a:endParaRPr lang="en-US" sz="1400" dirty="0"/>
          </a:p>
        </p:txBody>
      </p:sp>
      <p:sp>
        <p:nvSpPr>
          <p:cNvPr id="15" name="Text 13"/>
          <p:cNvSpPr/>
          <p:nvPr/>
        </p:nvSpPr>
        <p:spPr>
          <a:xfrm>
            <a:off x="1120846" y="3633887"/>
            <a:ext cx="10409374" cy="221059"/>
          </a:xfrm>
          <a:prstGeom prst="rect">
            <a:avLst/>
          </a:prstGeom>
          <a:noFill/>
          <a:ln/>
        </p:spPr>
        <p:txBody>
          <a:bodyPr wrap="none" lIns="0" tIns="0" rIns="0" bIns="0" rtlCol="0" anchor="t"/>
          <a:lstStyle/>
          <a:p>
            <a:pPr algn="l" indent="0" marL="0">
              <a:lnSpc>
                <a:spcPct val="126000"/>
              </a:lnSpc>
              <a:buNone/>
            </a:pPr>
            <a:r>
              <a:rPr lang="en-US" sz="1150" dirty="0">
                <a:solidFill>
                  <a:srgbClr val="15213F"/>
                </a:solidFill>
                <a:latin typeface="Roboto" pitchFamily="34" charset="0"/>
                <a:ea typeface="Roboto" pitchFamily="34" charset="-122"/>
                <a:cs typeface="Roboto" pitchFamily="34" charset="-120"/>
              </a:rPr>
              <a:t>Closing without reserves leaves you dangerously exposed. One unexpected expense can put the entire investment at risk.</a:t>
            </a:r>
            <a:endParaRPr lang="en-US" sz="1150" dirty="0"/>
          </a:p>
        </p:txBody>
      </p:sp>
      <p:sp>
        <p:nvSpPr>
          <p:cNvPr id="16" name="Shape 14"/>
          <p:cNvSpPr/>
          <p:nvPr/>
        </p:nvSpPr>
        <p:spPr>
          <a:xfrm>
            <a:off x="661475" y="4114502"/>
            <a:ext cx="329596" cy="329605"/>
          </a:xfrm>
          <a:prstGeom prst="roundRect">
            <a:avLst>
              <a:gd name="adj" fmla="val 6668"/>
            </a:avLst>
          </a:prstGeom>
          <a:solidFill>
            <a:srgbClr val="E9ECF2"/>
          </a:solidFill>
          <a:ln/>
        </p:spPr>
      </p:sp>
      <p:sp>
        <p:nvSpPr>
          <p:cNvPr id="17" name="Text 15"/>
          <p:cNvSpPr/>
          <p:nvPr/>
        </p:nvSpPr>
        <p:spPr>
          <a:xfrm>
            <a:off x="716391" y="4141936"/>
            <a:ext cx="219764" cy="274737"/>
          </a:xfrm>
          <a:prstGeom prst="rect">
            <a:avLst/>
          </a:prstGeom>
          <a:noFill/>
          <a:ln/>
        </p:spPr>
        <p:txBody>
          <a:bodyPr wrap="none" lIns="0" tIns="0" rIns="0" bIns="0" rtlCol="0" anchor="ctr"/>
          <a:lstStyle/>
          <a:p>
            <a:pPr algn="ctr" indent="0" marL="0">
              <a:lnSpc>
                <a:spcPct val="100000"/>
              </a:lnSpc>
              <a:buNone/>
            </a:pPr>
            <a:r>
              <a:rPr lang="en-US" sz="1700" dirty="0">
                <a:solidFill>
                  <a:srgbClr val="15213F"/>
                </a:solidFill>
                <a:latin typeface="Roboto Slab" pitchFamily="34" charset="0"/>
                <a:ea typeface="Roboto Slab" pitchFamily="34" charset="-122"/>
                <a:cs typeface="Roboto Slab" pitchFamily="34" charset="-120"/>
              </a:rPr>
              <a:t>4</a:t>
            </a:r>
            <a:endParaRPr lang="en-US" sz="1700" dirty="0"/>
          </a:p>
        </p:txBody>
      </p:sp>
      <p:sp>
        <p:nvSpPr>
          <p:cNvPr id="18" name="Text 16"/>
          <p:cNvSpPr/>
          <p:nvPr/>
        </p:nvSpPr>
        <p:spPr>
          <a:xfrm>
            <a:off x="1120846" y="4164806"/>
            <a:ext cx="10409374" cy="228898"/>
          </a:xfrm>
          <a:prstGeom prst="rect">
            <a:avLst/>
          </a:prstGeom>
          <a:noFill/>
          <a:ln/>
        </p:spPr>
        <p:txBody>
          <a:bodyPr wrap="none" lIns="0" tIns="0" rIns="0" bIns="0" rtlCol="0" anchor="t"/>
          <a:lstStyle/>
          <a:p>
            <a:pPr algn="l" indent="0" marL="0">
              <a:lnSpc>
                <a:spcPct val="104000"/>
              </a:lnSpc>
              <a:buNone/>
            </a:pPr>
            <a:r>
              <a:rPr lang="en-US" sz="1400" dirty="0">
                <a:solidFill>
                  <a:srgbClr val="15213F"/>
                </a:solidFill>
                <a:latin typeface="Roboto Slab" pitchFamily="34" charset="0"/>
                <a:ea typeface="Roboto Slab" pitchFamily="34" charset="-122"/>
                <a:cs typeface="Roboto Slab" pitchFamily="34" charset="-120"/>
              </a:rPr>
              <a:t>Buying Emotionally &amp; Ignoring Insurance Costs</a:t>
            </a:r>
            <a:endParaRPr lang="en-US" sz="1400" dirty="0"/>
          </a:p>
        </p:txBody>
      </p:sp>
      <p:sp>
        <p:nvSpPr>
          <p:cNvPr id="19" name="Text 17"/>
          <p:cNvSpPr/>
          <p:nvPr/>
        </p:nvSpPr>
        <p:spPr>
          <a:xfrm>
            <a:off x="1120846" y="4471591"/>
            <a:ext cx="10409374" cy="442119"/>
          </a:xfrm>
          <a:prstGeom prst="rect">
            <a:avLst/>
          </a:prstGeom>
          <a:noFill/>
          <a:ln/>
        </p:spPr>
        <p:txBody>
          <a:bodyPr wrap="square" lIns="0" tIns="0" rIns="0" bIns="0" rtlCol="0" anchor="t">
            <a:normAutofit/>
          </a:bodyPr>
          <a:lstStyle/>
          <a:p>
            <a:pPr algn="l" indent="0" marL="0">
              <a:lnSpc>
                <a:spcPct val="126000"/>
              </a:lnSpc>
              <a:buNone/>
            </a:pPr>
            <a:r>
              <a:rPr lang="en-US" sz="1150" dirty="0">
                <a:solidFill>
                  <a:srgbClr val="15213F"/>
                </a:solidFill>
                <a:latin typeface="Roboto" pitchFamily="34" charset="0"/>
                <a:ea typeface="Roboto" pitchFamily="34" charset="-122"/>
                <a:cs typeface="Roboto" pitchFamily="34" charset="-120"/>
              </a:rPr>
              <a:t>Investment decisions should be driven by numbers, not feelings. And insurance — especially in coastal or high-risk markets — can be a significant line item that many buyers overlook entirely.</a:t>
            </a:r>
            <a:endParaRPr lang="en-US" sz="1150" dirty="0"/>
          </a:p>
        </p:txBody>
      </p:sp>
      <p:sp>
        <p:nvSpPr>
          <p:cNvPr id="20" name="Shape 18"/>
          <p:cNvSpPr/>
          <p:nvPr/>
        </p:nvSpPr>
        <p:spPr>
          <a:xfrm>
            <a:off x="661475" y="5173266"/>
            <a:ext cx="329596" cy="329605"/>
          </a:xfrm>
          <a:prstGeom prst="roundRect">
            <a:avLst>
              <a:gd name="adj" fmla="val 6668"/>
            </a:avLst>
          </a:prstGeom>
          <a:solidFill>
            <a:srgbClr val="E9ECF2"/>
          </a:solidFill>
          <a:ln/>
        </p:spPr>
      </p:sp>
      <p:sp>
        <p:nvSpPr>
          <p:cNvPr id="21" name="Text 19"/>
          <p:cNvSpPr/>
          <p:nvPr/>
        </p:nvSpPr>
        <p:spPr>
          <a:xfrm>
            <a:off x="716391" y="5200700"/>
            <a:ext cx="219764" cy="274737"/>
          </a:xfrm>
          <a:prstGeom prst="rect">
            <a:avLst/>
          </a:prstGeom>
          <a:noFill/>
          <a:ln/>
        </p:spPr>
        <p:txBody>
          <a:bodyPr wrap="none" lIns="0" tIns="0" rIns="0" bIns="0" rtlCol="0" anchor="ctr"/>
          <a:lstStyle/>
          <a:p>
            <a:pPr algn="ctr" indent="0" marL="0">
              <a:lnSpc>
                <a:spcPct val="100000"/>
              </a:lnSpc>
              <a:buNone/>
            </a:pPr>
            <a:r>
              <a:rPr lang="en-US" sz="1700" dirty="0">
                <a:solidFill>
                  <a:srgbClr val="15213F"/>
                </a:solidFill>
                <a:latin typeface="Roboto Slab" pitchFamily="34" charset="0"/>
                <a:ea typeface="Roboto Slab" pitchFamily="34" charset="-122"/>
                <a:cs typeface="Roboto Slab" pitchFamily="34" charset="-120"/>
              </a:rPr>
              <a:t>5</a:t>
            </a:r>
            <a:endParaRPr lang="en-US" sz="1700" dirty="0"/>
          </a:p>
        </p:txBody>
      </p:sp>
      <p:sp>
        <p:nvSpPr>
          <p:cNvPr id="22" name="Text 20"/>
          <p:cNvSpPr/>
          <p:nvPr/>
        </p:nvSpPr>
        <p:spPr>
          <a:xfrm>
            <a:off x="1120846" y="5223570"/>
            <a:ext cx="10409374" cy="228898"/>
          </a:xfrm>
          <a:prstGeom prst="rect">
            <a:avLst/>
          </a:prstGeom>
          <a:noFill/>
          <a:ln/>
        </p:spPr>
        <p:txBody>
          <a:bodyPr wrap="none" lIns="0" tIns="0" rIns="0" bIns="0" rtlCol="0" anchor="t"/>
          <a:lstStyle/>
          <a:p>
            <a:pPr algn="l" indent="0" marL="0">
              <a:lnSpc>
                <a:spcPct val="104000"/>
              </a:lnSpc>
              <a:buNone/>
            </a:pPr>
            <a:r>
              <a:rPr lang="en-US" sz="1400" dirty="0">
                <a:solidFill>
                  <a:srgbClr val="15213F"/>
                </a:solidFill>
                <a:latin typeface="Roboto Slab" pitchFamily="34" charset="0"/>
                <a:ea typeface="Roboto Slab" pitchFamily="34" charset="-122"/>
                <a:cs typeface="Roboto Slab" pitchFamily="34" charset="-120"/>
              </a:rPr>
              <a:t>Assuming All Lenders &amp; Loan Programs Are the Same</a:t>
            </a:r>
            <a:endParaRPr lang="en-US" sz="1400" dirty="0"/>
          </a:p>
        </p:txBody>
      </p:sp>
      <p:sp>
        <p:nvSpPr>
          <p:cNvPr id="23" name="Text 21"/>
          <p:cNvSpPr/>
          <p:nvPr/>
        </p:nvSpPr>
        <p:spPr>
          <a:xfrm>
            <a:off x="1120846" y="5530354"/>
            <a:ext cx="10409374" cy="442119"/>
          </a:xfrm>
          <a:prstGeom prst="rect">
            <a:avLst/>
          </a:prstGeom>
          <a:noFill/>
          <a:ln/>
        </p:spPr>
        <p:txBody>
          <a:bodyPr wrap="square" lIns="0" tIns="0" rIns="0" bIns="0" rtlCol="0" anchor="t">
            <a:normAutofit/>
          </a:bodyPr>
          <a:lstStyle/>
          <a:p>
            <a:pPr algn="l" indent="0" marL="0">
              <a:lnSpc>
                <a:spcPct val="126000"/>
              </a:lnSpc>
              <a:buNone/>
            </a:pPr>
            <a:r>
              <a:rPr lang="en-US" sz="1150" dirty="0">
                <a:solidFill>
                  <a:srgbClr val="15213F"/>
                </a:solidFill>
                <a:latin typeface="Roboto" pitchFamily="34" charset="0"/>
                <a:ea typeface="Roboto" pitchFamily="34" charset="-122"/>
                <a:cs typeface="Roboto" pitchFamily="34" charset="-120"/>
              </a:rPr>
              <a:t>They are not. Having the right lending partner who understands investment property financing can make the difference between getting the deal done and walking away empty-handed.</a:t>
            </a:r>
            <a:endParaRPr lang="en-US" sz="1150" dirty="0"/>
          </a:p>
        </p:txBody>
      </p:sp>
      <p:sp>
        <p:nvSpPr>
          <p:cNvPr id="24" name="Shape 22"/>
          <p:cNvSpPr/>
          <p:nvPr/>
        </p:nvSpPr>
        <p:spPr>
          <a:xfrm>
            <a:off x="661475" y="6118423"/>
            <a:ext cx="1979067" cy="222647"/>
          </a:xfrm>
          <a:prstGeom prst="roundRect">
            <a:avLst>
              <a:gd name="adj" fmla="val 7897"/>
            </a:avLst>
          </a:prstGeom>
          <a:noFill/>
          <a:ln w="6350">
            <a:solidFill>
              <a:srgbClr val="3257B8"/>
            </a:solidFill>
            <a:prstDash val="solid"/>
          </a:ln>
        </p:spPr>
      </p:sp>
      <p:sp>
        <p:nvSpPr>
          <p:cNvPr id="25" name="Text 23"/>
          <p:cNvSpPr/>
          <p:nvPr/>
        </p:nvSpPr>
        <p:spPr>
          <a:xfrm>
            <a:off x="749380" y="6162377"/>
            <a:ext cx="2412840" cy="134739"/>
          </a:xfrm>
          <a:prstGeom prst="rect">
            <a:avLst/>
          </a:prstGeom>
          <a:noFill/>
          <a:ln/>
        </p:spPr>
        <p:txBody>
          <a:bodyPr wrap="none" lIns="0" tIns="0" rIns="0" bIns="0" rtlCol="0" anchor="t"/>
          <a:lstStyle/>
          <a:p>
            <a:pPr algn="l" indent="0" marL="0">
              <a:lnSpc>
                <a:spcPct val="96000"/>
              </a:lnSpc>
              <a:buNone/>
            </a:pPr>
            <a:r>
              <a:rPr lang="en-US" sz="900" dirty="0">
                <a:solidFill>
                  <a:srgbClr val="3257B8"/>
                </a:solidFill>
                <a:latin typeface="Roboto" pitchFamily="34" charset="0"/>
                <a:ea typeface="Roboto" pitchFamily="34" charset="-122"/>
                <a:cs typeface="Roboto" pitchFamily="34" charset="-120"/>
              </a:rPr>
              <a:t>DAVID STARLING | NMLS# 119565</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61475" y="612775"/>
            <a:ext cx="10868745" cy="361752"/>
          </a:xfrm>
          <a:prstGeom prst="rect">
            <a:avLst/>
          </a:prstGeom>
          <a:noFill/>
          <a:ln/>
        </p:spPr>
        <p:txBody>
          <a:bodyPr wrap="none" lIns="0" tIns="0" rIns="0" bIns="0" rtlCol="0" anchor="t"/>
          <a:lstStyle/>
          <a:p>
            <a:pPr algn="l" indent="0" marL="0">
              <a:lnSpc>
                <a:spcPct val="104000"/>
              </a:lnSpc>
              <a:buNone/>
            </a:pPr>
            <a:r>
              <a:rPr lang="en-US" sz="2250" dirty="0">
                <a:solidFill>
                  <a:srgbClr val="3257B8"/>
                </a:solidFill>
                <a:latin typeface="Roboto Slab" pitchFamily="34" charset="0"/>
                <a:ea typeface="Roboto Slab" pitchFamily="34" charset="-122"/>
                <a:cs typeface="Roboto Slab" pitchFamily="34" charset="-120"/>
              </a:rPr>
              <a:t>The Simple 3-Step Plan</a:t>
            </a:r>
            <a:endParaRPr lang="en-US" sz="2250" dirty="0"/>
          </a:p>
        </p:txBody>
      </p:sp>
      <p:sp>
        <p:nvSpPr>
          <p:cNvPr id="3" name="Text 1"/>
          <p:cNvSpPr/>
          <p:nvPr/>
        </p:nvSpPr>
        <p:spPr>
          <a:xfrm>
            <a:off x="661475" y="1136551"/>
            <a:ext cx="11478330" cy="157460"/>
          </a:xfrm>
          <a:prstGeom prst="rect">
            <a:avLst/>
          </a:prstGeom>
          <a:noFill/>
          <a:ln/>
        </p:spPr>
        <p:txBody>
          <a:bodyPr wrap="none" lIns="0" tIns="0" rIns="0" bIns="0" rtlCol="0" anchor="t"/>
          <a:lstStyle/>
          <a:p>
            <a:pPr algn="l" indent="0" marL="0">
              <a:lnSpc>
                <a:spcPct val="113000"/>
              </a:lnSpc>
              <a:buNone/>
            </a:pPr>
            <a:r>
              <a:rPr lang="en-US" sz="900" dirty="0">
                <a:solidFill>
                  <a:srgbClr val="15213F"/>
                </a:solidFill>
                <a:latin typeface="Roboto" pitchFamily="34" charset="0"/>
                <a:ea typeface="Roboto" pitchFamily="34" charset="-122"/>
                <a:cs typeface="Roboto" pitchFamily="34" charset="-120"/>
              </a:rPr>
              <a:t>The path to buying your first investment property or second home doesn't have to be complicated. David has helped buyers simplify this into three clear steps — and the order matters.</a:t>
            </a:r>
            <a:endParaRPr lang="en-US" sz="900" dirty="0"/>
          </a:p>
        </p:txBody>
      </p:sp>
      <p:pic>
        <p:nvPicPr>
          <p:cNvPr id="4" name="Image 0" descr="preencoded.png">    </p:cNvPr>
          <p:cNvPicPr>
            <a:picLocks noChangeAspect="1"/>
          </p:cNvPicPr>
          <p:nvPr/>
        </p:nvPicPr>
        <p:blipFill>
          <a:blip r:embed="rId1"/>
          <a:stretch>
            <a:fillRect/>
          </a:stretch>
        </p:blipFill>
        <p:spPr>
          <a:xfrm>
            <a:off x="2291797" y="1385094"/>
            <a:ext cx="7608102" cy="3339802"/>
          </a:xfrm>
          <a:prstGeom prst="rect">
            <a:avLst/>
          </a:prstGeom>
        </p:spPr>
      </p:pic>
      <p:sp>
        <p:nvSpPr>
          <p:cNvPr id="5" name="Text 2"/>
          <p:cNvSpPr/>
          <p:nvPr/>
        </p:nvSpPr>
        <p:spPr>
          <a:xfrm>
            <a:off x="3582444" y="3607561"/>
            <a:ext cx="1333616" cy="412186"/>
          </a:xfrm>
          <a:prstGeom prst="rect">
            <a:avLst/>
          </a:prstGeom>
          <a:noFill/>
          <a:ln/>
        </p:spPr>
        <p:txBody>
          <a:bodyPr wrap="square" lIns="0" tIns="0" rIns="0" bIns="0" rtlCol="0" anchor="t">
            <a:normAutofit/>
          </a:bodyPr>
          <a:lstStyle/>
          <a:p>
            <a:pPr algn="ctr" indent="0" marL="0">
              <a:lnSpc>
                <a:spcPct val="104000"/>
              </a:lnSpc>
              <a:buNone/>
            </a:pPr>
            <a:r>
              <a:rPr lang="en-US" sz="1250" dirty="0">
                <a:solidFill>
                  <a:srgbClr val="3257B8"/>
                </a:solidFill>
                <a:latin typeface="Roboto Slab" pitchFamily="34" charset="0"/>
                <a:ea typeface="Roboto Slab" pitchFamily="34" charset="-122"/>
                <a:cs typeface="Roboto Slab" pitchFamily="34" charset="-120"/>
              </a:rPr>
              <a:t>Have a Conversation</a:t>
            </a:r>
            <a:endParaRPr lang="en-US" sz="1250" dirty="0"/>
          </a:p>
        </p:txBody>
      </p:sp>
      <p:sp>
        <p:nvSpPr>
          <p:cNvPr id="6" name="Text 3"/>
          <p:cNvSpPr/>
          <p:nvPr/>
        </p:nvSpPr>
        <p:spPr>
          <a:xfrm>
            <a:off x="3582444" y="4078369"/>
            <a:ext cx="1333616" cy="280286"/>
          </a:xfrm>
          <a:prstGeom prst="rect">
            <a:avLst/>
          </a:prstGeom>
          <a:noFill/>
          <a:ln/>
        </p:spPr>
        <p:txBody>
          <a:bodyPr wrap="square" lIns="0" tIns="0" rIns="0" bIns="0" rtlCol="0" anchor="t">
            <a:normAutofit/>
          </a:bodyPr>
          <a:lstStyle/>
          <a:p>
            <a:pPr algn="ctr" indent="0" marL="0">
              <a:lnSpc>
                <a:spcPct val="89000"/>
              </a:lnSpc>
              <a:buNone/>
            </a:pPr>
            <a:r>
              <a:rPr lang="en-US" sz="1000" dirty="0">
                <a:solidFill>
                  <a:srgbClr val="15213F"/>
                </a:solidFill>
                <a:latin typeface="Roboto" pitchFamily="34" charset="0"/>
                <a:ea typeface="Roboto" pitchFamily="34" charset="-122"/>
                <a:cs typeface="Roboto" pitchFamily="34" charset="-120"/>
              </a:rPr>
              <a:t>Tell David what you're thinking</a:t>
            </a:r>
            <a:endParaRPr lang="en-US" sz="1000" dirty="0"/>
          </a:p>
        </p:txBody>
      </p:sp>
      <p:sp>
        <p:nvSpPr>
          <p:cNvPr id="7" name="Text 4"/>
          <p:cNvSpPr/>
          <p:nvPr/>
        </p:nvSpPr>
        <p:spPr>
          <a:xfrm>
            <a:off x="7326828" y="3556267"/>
            <a:ext cx="1333615" cy="412186"/>
          </a:xfrm>
          <a:prstGeom prst="rect">
            <a:avLst/>
          </a:prstGeom>
          <a:noFill/>
          <a:ln/>
        </p:spPr>
        <p:txBody>
          <a:bodyPr wrap="square" lIns="0" tIns="0" rIns="0" bIns="0" rtlCol="0" anchor="t">
            <a:normAutofit/>
          </a:bodyPr>
          <a:lstStyle/>
          <a:p>
            <a:pPr algn="ctr" indent="0" marL="0">
              <a:lnSpc>
                <a:spcPct val="104000"/>
              </a:lnSpc>
              <a:buNone/>
            </a:pPr>
            <a:r>
              <a:rPr lang="en-US" sz="1250" dirty="0">
                <a:solidFill>
                  <a:srgbClr val="3257B8"/>
                </a:solidFill>
                <a:latin typeface="Roboto Slab" pitchFamily="34" charset="0"/>
                <a:ea typeface="Roboto Slab" pitchFamily="34" charset="-122"/>
                <a:cs typeface="Roboto Slab" pitchFamily="34" charset="-120"/>
              </a:rPr>
              <a:t>Shop With a Plan</a:t>
            </a:r>
            <a:endParaRPr lang="en-US" sz="1250" dirty="0"/>
          </a:p>
        </p:txBody>
      </p:sp>
      <p:sp>
        <p:nvSpPr>
          <p:cNvPr id="8" name="Text 5"/>
          <p:cNvSpPr/>
          <p:nvPr/>
        </p:nvSpPr>
        <p:spPr>
          <a:xfrm>
            <a:off x="7326828" y="4027074"/>
            <a:ext cx="1333615" cy="280286"/>
          </a:xfrm>
          <a:prstGeom prst="rect">
            <a:avLst/>
          </a:prstGeom>
          <a:noFill/>
          <a:ln/>
        </p:spPr>
        <p:txBody>
          <a:bodyPr wrap="square" lIns="0" tIns="0" rIns="0" bIns="0" rtlCol="0" anchor="t">
            <a:normAutofit/>
          </a:bodyPr>
          <a:lstStyle/>
          <a:p>
            <a:pPr algn="ctr" indent="0" marL="0">
              <a:lnSpc>
                <a:spcPct val="89000"/>
              </a:lnSpc>
              <a:buNone/>
            </a:pPr>
            <a:r>
              <a:rPr lang="en-US" sz="1000" dirty="0">
                <a:solidFill>
                  <a:srgbClr val="15213F"/>
                </a:solidFill>
                <a:latin typeface="Roboto" pitchFamily="34" charset="0"/>
                <a:ea typeface="Roboto" pitchFamily="34" charset="-122"/>
                <a:cs typeface="Roboto" pitchFamily="34" charset="-120"/>
              </a:rPr>
              <a:t>Agent and you know what to look for</a:t>
            </a:r>
            <a:endParaRPr lang="en-US" sz="1000" dirty="0"/>
          </a:p>
        </p:txBody>
      </p:sp>
      <p:sp>
        <p:nvSpPr>
          <p:cNvPr id="9" name="Text 6"/>
          <p:cNvSpPr/>
          <p:nvPr/>
        </p:nvSpPr>
        <p:spPr>
          <a:xfrm>
            <a:off x="5465627" y="1735322"/>
            <a:ext cx="1333616" cy="412186"/>
          </a:xfrm>
          <a:prstGeom prst="rect">
            <a:avLst/>
          </a:prstGeom>
          <a:noFill/>
          <a:ln/>
        </p:spPr>
        <p:txBody>
          <a:bodyPr wrap="square" lIns="0" tIns="0" rIns="0" bIns="0" rtlCol="0" anchor="t">
            <a:normAutofit/>
          </a:bodyPr>
          <a:lstStyle/>
          <a:p>
            <a:pPr algn="ctr" indent="0" marL="0">
              <a:lnSpc>
                <a:spcPct val="104000"/>
              </a:lnSpc>
              <a:buNone/>
            </a:pPr>
            <a:r>
              <a:rPr lang="en-US" sz="1250" dirty="0">
                <a:solidFill>
                  <a:srgbClr val="3257B8"/>
                </a:solidFill>
                <a:latin typeface="Roboto Slab" pitchFamily="34" charset="0"/>
                <a:ea typeface="Roboto Slab" pitchFamily="34" charset="-122"/>
                <a:cs typeface="Roboto Slab" pitchFamily="34" charset="-120"/>
              </a:rPr>
              <a:t>Build the Numbers</a:t>
            </a:r>
            <a:endParaRPr lang="en-US" sz="1250" dirty="0"/>
          </a:p>
        </p:txBody>
      </p:sp>
      <p:sp>
        <p:nvSpPr>
          <p:cNvPr id="10" name="Text 7"/>
          <p:cNvSpPr/>
          <p:nvPr/>
        </p:nvSpPr>
        <p:spPr>
          <a:xfrm>
            <a:off x="5465627" y="2206130"/>
            <a:ext cx="1333616" cy="280286"/>
          </a:xfrm>
          <a:prstGeom prst="rect">
            <a:avLst/>
          </a:prstGeom>
          <a:noFill/>
          <a:ln/>
        </p:spPr>
        <p:txBody>
          <a:bodyPr wrap="square" lIns="0" tIns="0" rIns="0" bIns="0" rtlCol="0" anchor="t">
            <a:normAutofit/>
          </a:bodyPr>
          <a:lstStyle/>
          <a:p>
            <a:pPr algn="ctr" indent="0" marL="0">
              <a:lnSpc>
                <a:spcPct val="89000"/>
              </a:lnSpc>
              <a:buNone/>
            </a:pPr>
            <a:r>
              <a:rPr lang="en-US" sz="1000" dirty="0">
                <a:solidFill>
                  <a:srgbClr val="15213F"/>
                </a:solidFill>
                <a:latin typeface="Roboto" pitchFamily="34" charset="0"/>
                <a:ea typeface="Roboto" pitchFamily="34" charset="-122"/>
                <a:cs typeface="Roboto" pitchFamily="34" charset="-120"/>
              </a:rPr>
              <a:t>Estimate financing and cash needs</a:t>
            </a:r>
            <a:endParaRPr lang="en-US" sz="1000" dirty="0"/>
          </a:p>
        </p:txBody>
      </p:sp>
      <p:pic>
        <p:nvPicPr>
          <p:cNvPr id="11"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8775" y="4803279"/>
            <a:ext cx="3568015" cy="727273"/>
          </a:xfrm>
          <a:prstGeom prst="rect">
            <a:avLst/>
          </a:prstGeom>
        </p:spPr>
      </p:pic>
      <p:sp>
        <p:nvSpPr>
          <p:cNvPr id="12" name="Text 8"/>
          <p:cNvSpPr/>
          <p:nvPr/>
        </p:nvSpPr>
        <p:spPr>
          <a:xfrm>
            <a:off x="802560" y="4815979"/>
            <a:ext cx="3414230" cy="180876"/>
          </a:xfrm>
          <a:prstGeom prst="rect">
            <a:avLst/>
          </a:prstGeom>
          <a:noFill/>
          <a:ln/>
        </p:spPr>
        <p:txBody>
          <a:bodyPr wrap="none" lIns="0" tIns="0" rIns="0" bIns="0" rtlCol="0" anchor="t"/>
          <a:lstStyle/>
          <a:p>
            <a:pPr algn="l" indent="0" marL="0">
              <a:lnSpc>
                <a:spcPct val="104000"/>
              </a:lnSpc>
              <a:buNone/>
            </a:pPr>
            <a:r>
              <a:rPr lang="en-US" sz="1100" dirty="0">
                <a:solidFill>
                  <a:srgbClr val="15213F"/>
                </a:solidFill>
                <a:latin typeface="Roboto Slab" pitchFamily="34" charset="0"/>
                <a:ea typeface="Roboto Slab" pitchFamily="34" charset="-122"/>
                <a:cs typeface="Roboto Slab" pitchFamily="34" charset="-120"/>
              </a:rPr>
              <a:t>Step 1 — Have a Conversation</a:t>
            </a:r>
            <a:endParaRPr lang="en-US" sz="1100" dirty="0"/>
          </a:p>
        </p:txBody>
      </p:sp>
      <p:sp>
        <p:nvSpPr>
          <p:cNvPr id="13" name="Text 9"/>
          <p:cNvSpPr/>
          <p:nvPr/>
        </p:nvSpPr>
        <p:spPr>
          <a:xfrm>
            <a:off x="802560" y="5045472"/>
            <a:ext cx="3414230" cy="472380"/>
          </a:xfrm>
          <a:prstGeom prst="rect">
            <a:avLst/>
          </a:prstGeom>
          <a:noFill/>
          <a:ln/>
        </p:spPr>
        <p:txBody>
          <a:bodyPr wrap="square" lIns="0" tIns="0" rIns="0" bIns="0" rtlCol="0" anchor="t">
            <a:normAutofit/>
          </a:bodyPr>
          <a:lstStyle/>
          <a:p>
            <a:pPr algn="l" indent="0" marL="0">
              <a:lnSpc>
                <a:spcPct val="113000"/>
              </a:lnSpc>
              <a:buNone/>
            </a:pPr>
            <a:r>
              <a:rPr lang="en-US" sz="900" dirty="0">
                <a:solidFill>
                  <a:srgbClr val="15213F"/>
                </a:solidFill>
                <a:latin typeface="Roboto" pitchFamily="34" charset="0"/>
                <a:ea typeface="Roboto" pitchFamily="34" charset="-122"/>
                <a:cs typeface="Roboto" pitchFamily="34" charset="-120"/>
              </a:rPr>
              <a:t>Tell David what you're thinking about doing. No commitment, no pressure. Just share your goals and let him help you understand what's realistic.</a:t>
            </a:r>
            <a:endParaRPr lang="en-US" sz="900" dirty="0"/>
          </a:p>
        </p:txBody>
      </p:sp>
      <p:pic>
        <p:nvPicPr>
          <p:cNvPr id="14"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05391" y="4803279"/>
            <a:ext cx="3568115" cy="727273"/>
          </a:xfrm>
          <a:prstGeom prst="rect">
            <a:avLst/>
          </a:prstGeom>
        </p:spPr>
      </p:pic>
      <p:sp>
        <p:nvSpPr>
          <p:cNvPr id="15" name="Text 10"/>
          <p:cNvSpPr/>
          <p:nvPr/>
        </p:nvSpPr>
        <p:spPr>
          <a:xfrm>
            <a:off x="4459176" y="4815979"/>
            <a:ext cx="3414329" cy="180876"/>
          </a:xfrm>
          <a:prstGeom prst="rect">
            <a:avLst/>
          </a:prstGeom>
          <a:noFill/>
          <a:ln/>
        </p:spPr>
        <p:txBody>
          <a:bodyPr wrap="none" lIns="0" tIns="0" rIns="0" bIns="0" rtlCol="0" anchor="t"/>
          <a:lstStyle/>
          <a:p>
            <a:pPr algn="l" indent="0" marL="0">
              <a:lnSpc>
                <a:spcPct val="104000"/>
              </a:lnSpc>
              <a:buNone/>
            </a:pPr>
            <a:r>
              <a:rPr lang="en-US" sz="1100" dirty="0">
                <a:solidFill>
                  <a:srgbClr val="15213F"/>
                </a:solidFill>
                <a:latin typeface="Roboto Slab" pitchFamily="34" charset="0"/>
                <a:ea typeface="Roboto Slab" pitchFamily="34" charset="-122"/>
                <a:cs typeface="Roboto Slab" pitchFamily="34" charset="-120"/>
              </a:rPr>
              <a:t>Step 2 — Build the Numbers</a:t>
            </a:r>
            <a:endParaRPr lang="en-US" sz="1100" dirty="0"/>
          </a:p>
        </p:txBody>
      </p:sp>
      <p:sp>
        <p:nvSpPr>
          <p:cNvPr id="16" name="Text 11"/>
          <p:cNvSpPr/>
          <p:nvPr/>
        </p:nvSpPr>
        <p:spPr>
          <a:xfrm>
            <a:off x="4459176" y="5045472"/>
            <a:ext cx="3414329" cy="314920"/>
          </a:xfrm>
          <a:prstGeom prst="rect">
            <a:avLst/>
          </a:prstGeom>
          <a:noFill/>
          <a:ln/>
        </p:spPr>
        <p:txBody>
          <a:bodyPr wrap="square" lIns="0" tIns="0" rIns="0" bIns="0" rtlCol="0" anchor="t">
            <a:normAutofit/>
          </a:bodyPr>
          <a:lstStyle/>
          <a:p>
            <a:pPr algn="l" indent="0" marL="0">
              <a:lnSpc>
                <a:spcPct val="113000"/>
              </a:lnSpc>
              <a:buNone/>
            </a:pPr>
            <a:r>
              <a:rPr lang="en-US" sz="900" dirty="0">
                <a:solidFill>
                  <a:srgbClr val="15213F"/>
                </a:solidFill>
                <a:latin typeface="Roboto" pitchFamily="34" charset="0"/>
                <a:ea typeface="Roboto" pitchFamily="34" charset="-122"/>
                <a:cs typeface="Roboto" pitchFamily="34" charset="-120"/>
              </a:rPr>
              <a:t>Review financing options, estimate the cash you'll need, and map out the full monthly picture so there are no surprises.</a:t>
            </a:r>
            <a:endParaRPr lang="en-US" sz="900" dirty="0"/>
          </a:p>
        </p:txBody>
      </p:sp>
      <p:pic>
        <p:nvPicPr>
          <p:cNvPr id="17"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62105" y="4803279"/>
            <a:ext cx="3568115" cy="727273"/>
          </a:xfrm>
          <a:prstGeom prst="rect">
            <a:avLst/>
          </a:prstGeom>
        </p:spPr>
      </p:pic>
      <p:sp>
        <p:nvSpPr>
          <p:cNvPr id="18" name="Text 12"/>
          <p:cNvSpPr/>
          <p:nvPr/>
        </p:nvSpPr>
        <p:spPr>
          <a:xfrm>
            <a:off x="8115891" y="4815979"/>
            <a:ext cx="3414329" cy="180876"/>
          </a:xfrm>
          <a:prstGeom prst="rect">
            <a:avLst/>
          </a:prstGeom>
          <a:noFill/>
          <a:ln/>
        </p:spPr>
        <p:txBody>
          <a:bodyPr wrap="none" lIns="0" tIns="0" rIns="0" bIns="0" rtlCol="0" anchor="t"/>
          <a:lstStyle/>
          <a:p>
            <a:pPr algn="l" indent="0" marL="0">
              <a:lnSpc>
                <a:spcPct val="104000"/>
              </a:lnSpc>
              <a:buNone/>
            </a:pPr>
            <a:r>
              <a:rPr lang="en-US" sz="1100" dirty="0">
                <a:solidFill>
                  <a:srgbClr val="15213F"/>
                </a:solidFill>
                <a:latin typeface="Roboto Slab" pitchFamily="34" charset="0"/>
                <a:ea typeface="Roboto Slab" pitchFamily="34" charset="-122"/>
                <a:cs typeface="Roboto Slab" pitchFamily="34" charset="-120"/>
              </a:rPr>
              <a:t>Step 3 — Shop With a Plan</a:t>
            </a:r>
            <a:endParaRPr lang="en-US" sz="1100" dirty="0"/>
          </a:p>
        </p:txBody>
      </p:sp>
      <p:sp>
        <p:nvSpPr>
          <p:cNvPr id="19" name="Text 13"/>
          <p:cNvSpPr/>
          <p:nvPr/>
        </p:nvSpPr>
        <p:spPr>
          <a:xfrm>
            <a:off x="8115891" y="5045472"/>
            <a:ext cx="3414329" cy="472380"/>
          </a:xfrm>
          <a:prstGeom prst="rect">
            <a:avLst/>
          </a:prstGeom>
          <a:noFill/>
          <a:ln/>
        </p:spPr>
        <p:txBody>
          <a:bodyPr wrap="square" lIns="0" tIns="0" rIns="0" bIns="0" rtlCol="0" anchor="t">
            <a:normAutofit/>
          </a:bodyPr>
          <a:lstStyle/>
          <a:p>
            <a:pPr algn="l" indent="0" marL="0">
              <a:lnSpc>
                <a:spcPct val="113000"/>
              </a:lnSpc>
              <a:buNone/>
            </a:pPr>
            <a:r>
              <a:rPr lang="en-US" sz="900" dirty="0">
                <a:solidFill>
                  <a:srgbClr val="15213F"/>
                </a:solidFill>
                <a:latin typeface="Roboto" pitchFamily="34" charset="0"/>
                <a:ea typeface="Roboto" pitchFamily="34" charset="-122"/>
                <a:cs typeface="Roboto" pitchFamily="34" charset="-120"/>
              </a:rPr>
              <a:t>Now you and your real estate agent know exactly what you're looking for — and you're positioned to move with confidence when the right property appears.</a:t>
            </a:r>
            <a:endParaRPr lang="en-US" sz="900" dirty="0"/>
          </a:p>
        </p:txBody>
      </p:sp>
      <p:sp>
        <p:nvSpPr>
          <p:cNvPr id="20" name="Shape 14"/>
          <p:cNvSpPr/>
          <p:nvPr/>
        </p:nvSpPr>
        <p:spPr>
          <a:xfrm>
            <a:off x="661475" y="5608935"/>
            <a:ext cx="10868745" cy="369094"/>
          </a:xfrm>
          <a:prstGeom prst="roundRect">
            <a:avLst>
              <a:gd name="adj" fmla="val 4705"/>
            </a:avLst>
          </a:prstGeom>
          <a:solidFill>
            <a:srgbClr val="D7DFF4"/>
          </a:solidFill>
          <a:ln/>
        </p:spPr>
      </p:sp>
      <p:pic>
        <p:nvPicPr>
          <p:cNvPr id="21" name="Image 4" descr="preencoded.png">    </p:cNvPr>
          <p:cNvPicPr>
            <a:picLocks noChangeAspect="1"/>
          </p:cNvPicPr>
          <p:nvPr/>
        </p:nvPicPr>
        <p:blipFill>
          <a:blip r:embed="rId8"/>
          <a:stretch>
            <a:fillRect/>
          </a:stretch>
        </p:blipFill>
        <p:spPr>
          <a:xfrm>
            <a:off x="777161" y="5760145"/>
            <a:ext cx="144657" cy="115689"/>
          </a:xfrm>
          <a:prstGeom prst="rect">
            <a:avLst/>
          </a:prstGeom>
        </p:spPr>
      </p:pic>
      <p:sp>
        <p:nvSpPr>
          <p:cNvPr id="22" name="Text 15"/>
          <p:cNvSpPr/>
          <p:nvPr/>
        </p:nvSpPr>
        <p:spPr>
          <a:xfrm>
            <a:off x="1037505" y="5718770"/>
            <a:ext cx="10986614" cy="157460"/>
          </a:xfrm>
          <a:prstGeom prst="rect">
            <a:avLst/>
          </a:prstGeom>
          <a:noFill/>
          <a:ln/>
        </p:spPr>
        <p:txBody>
          <a:bodyPr wrap="none" lIns="0" tIns="0" rIns="0" bIns="0" rtlCol="0" anchor="t"/>
          <a:lstStyle/>
          <a:p>
            <a:pPr algn="l" indent="0" marL="0">
              <a:lnSpc>
                <a:spcPct val="113000"/>
              </a:lnSpc>
              <a:buNone/>
            </a:pPr>
            <a:r>
              <a:rPr lang="en-US" sz="900" b="1" dirty="0">
                <a:solidFill>
                  <a:srgbClr val="000000"/>
                </a:solidFill>
                <a:latin typeface="Roboto Bold" pitchFamily="34" charset="0"/>
                <a:ea typeface="Roboto Bold" pitchFamily="34" charset="-122"/>
                <a:cs typeface="Roboto Bold" pitchFamily="34" charset="-120"/>
              </a:rPr>
              <a:t>Conversation → Numbers → Plan → Shop.</a:t>
            </a:r>
            <a:pPr algn="l" indent="0" marL="0">
              <a:lnSpc>
                <a:spcPct val="113000"/>
              </a:lnSpc>
              <a:buNone/>
            </a:pPr>
            <a:r>
              <a:rPr lang="en-US" sz="900" dirty="0">
                <a:solidFill>
                  <a:srgbClr val="000000"/>
                </a:solidFill>
                <a:latin typeface="Roboto" pitchFamily="34" charset="0"/>
                <a:ea typeface="Roboto" pitchFamily="34" charset="-122"/>
                <a:cs typeface="Roboto" pitchFamily="34" charset="-120"/>
              </a:rPr>
              <a:t> Not the other way around.</a:t>
            </a:r>
            <a:endParaRPr lang="en-US" sz="900" dirty="0"/>
          </a:p>
        </p:txBody>
      </p:sp>
      <p:sp>
        <p:nvSpPr>
          <p:cNvPr id="23" name="Shape 16"/>
          <p:cNvSpPr/>
          <p:nvPr/>
        </p:nvSpPr>
        <p:spPr>
          <a:xfrm>
            <a:off x="661475" y="6069112"/>
            <a:ext cx="1563549" cy="176014"/>
          </a:xfrm>
          <a:prstGeom prst="roundRect">
            <a:avLst>
              <a:gd name="adj" fmla="val 7893"/>
            </a:avLst>
          </a:prstGeom>
          <a:noFill/>
          <a:ln w="6350">
            <a:solidFill>
              <a:srgbClr val="3257B8"/>
            </a:solidFill>
            <a:prstDash val="solid"/>
          </a:ln>
        </p:spPr>
      </p:sp>
      <p:sp>
        <p:nvSpPr>
          <p:cNvPr id="24" name="Text 17"/>
          <p:cNvSpPr/>
          <p:nvPr/>
        </p:nvSpPr>
        <p:spPr>
          <a:xfrm>
            <a:off x="730926" y="6103838"/>
            <a:ext cx="2034231" cy="106561"/>
          </a:xfrm>
          <a:prstGeom prst="rect">
            <a:avLst/>
          </a:prstGeom>
          <a:noFill/>
          <a:ln/>
        </p:spPr>
        <p:txBody>
          <a:bodyPr wrap="none" lIns="0" tIns="0" rIns="0" bIns="0" rtlCol="0" anchor="t"/>
          <a:lstStyle/>
          <a:p>
            <a:pPr algn="l" indent="0" marL="0">
              <a:lnSpc>
                <a:spcPct val="96000"/>
              </a:lnSpc>
              <a:buNone/>
            </a:pPr>
            <a:r>
              <a:rPr lang="en-US" sz="700" dirty="0">
                <a:solidFill>
                  <a:srgbClr val="3257B8"/>
                </a:solidFill>
                <a:latin typeface="Roboto" pitchFamily="34" charset="0"/>
                <a:ea typeface="Roboto" pitchFamily="34" charset="-122"/>
                <a:cs typeface="Roboto" pitchFamily="34" charset="-120"/>
              </a:rPr>
              <a:t>DAVID STARLING | NMLS# 119565</a:t>
            </a:r>
            <a:endParaRPr lang="en-US" sz="7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661475" y="1401862"/>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Final Question</a:t>
            </a:r>
            <a:endParaRPr lang="en-US" sz="3250" dirty="0"/>
          </a:p>
        </p:txBody>
      </p:sp>
      <p:sp>
        <p:nvSpPr>
          <p:cNvPr id="3" name="Text 1"/>
          <p:cNvSpPr/>
          <p:nvPr/>
        </p:nvSpPr>
        <p:spPr>
          <a:xfrm>
            <a:off x="661475" y="2249289"/>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i="1" dirty="0">
                <a:solidFill>
                  <a:srgbClr val="15213F"/>
                </a:solidFill>
                <a:latin typeface="Roboto" pitchFamily="34" charset="0"/>
                <a:ea typeface="Roboto" pitchFamily="34" charset="-122"/>
                <a:cs typeface="Roboto" pitchFamily="34" charset="-120"/>
              </a:rPr>
              <a:t>What would you say to the person who's been thinking about buying an investment property or second home for two or three years — but hasn't done anything yet?</a:t>
            </a:r>
            <a:endParaRPr lang="en-US" sz="1300" dirty="0"/>
          </a:p>
        </p:txBody>
      </p:sp>
      <p:sp>
        <p:nvSpPr>
          <p:cNvPr id="4" name="Shape 2"/>
          <p:cNvSpPr/>
          <p:nvPr/>
        </p:nvSpPr>
        <p:spPr>
          <a:xfrm>
            <a:off x="661475" y="2964557"/>
            <a:ext cx="19050" cy="901303"/>
          </a:xfrm>
          <a:prstGeom prst="roundRect">
            <a:avLst>
              <a:gd name="adj" fmla="val 59999"/>
            </a:avLst>
          </a:prstGeom>
          <a:solidFill>
            <a:srgbClr val="3257B8"/>
          </a:solidFill>
          <a:ln/>
        </p:spPr>
      </p:sp>
      <p:sp>
        <p:nvSpPr>
          <p:cNvPr id="5" name="Text 3"/>
          <p:cNvSpPr/>
          <p:nvPr/>
        </p:nvSpPr>
        <p:spPr>
          <a:xfrm>
            <a:off x="909516" y="3150592"/>
            <a:ext cx="1062070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"Stop trying to figure it all out by yourself. You don't have to be ready to buy tomorrow. Let's look at where you are, where you want to go, and whether buying an investment property or second home actually makes sense for you right now. The first step is just a conversation."</a:t>
            </a:r>
            <a:endParaRPr lang="en-US" sz="1300" dirty="0"/>
          </a:p>
        </p:txBody>
      </p:sp>
      <p:sp>
        <p:nvSpPr>
          <p:cNvPr id="6" name="Text 4"/>
          <p:cNvSpPr/>
          <p:nvPr/>
        </p:nvSpPr>
        <p:spPr>
          <a:xfrm>
            <a:off x="661475" y="4051895"/>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The people who build wealth through real estate aren't necessarily the ones who knew the most when they started. They're the ones who took the first step — and had the right team around them when they did. That conversation costs nothing. Waiting another two years might.</a:t>
            </a:r>
            <a:endParaRPr lang="en-US" sz="1300" dirty="0"/>
          </a:p>
        </p:txBody>
      </p:sp>
      <p:sp>
        <p:nvSpPr>
          <p:cNvPr id="7" name="Shape 5"/>
          <p:cNvSpPr/>
          <p:nvPr/>
        </p:nvSpPr>
        <p:spPr>
          <a:xfrm>
            <a:off x="661475" y="4767163"/>
            <a:ext cx="2511957" cy="251420"/>
          </a:xfrm>
          <a:prstGeom prst="roundRect">
            <a:avLst>
              <a:gd name="adj" fmla="val 7894"/>
            </a:avLst>
          </a:prstGeom>
          <a:solidFill>
            <a:srgbClr val="D7DFF4"/>
          </a:solidFill>
          <a:ln/>
        </p:spPr>
      </p:sp>
      <p:sp>
        <p:nvSpPr>
          <p:cNvPr id="8" name="Shape 6"/>
          <p:cNvSpPr/>
          <p:nvPr/>
        </p:nvSpPr>
        <p:spPr>
          <a:xfrm>
            <a:off x="760691" y="4826695"/>
            <a:ext cx="132255" cy="132259"/>
          </a:xfrm>
          <a:prstGeom prst="rect">
            <a:avLst/>
          </a:prstGeom>
          <a:solidFill>
            <a:srgbClr val="15213F"/>
          </a:solidFill>
          <a:ln/>
        </p:spPr>
      </p:sp>
      <p:sp>
        <p:nvSpPr>
          <p:cNvPr id="9" name="Text 7"/>
          <p:cNvSpPr/>
          <p:nvPr/>
        </p:nvSpPr>
        <p:spPr>
          <a:xfrm>
            <a:off x="959024" y="4816773"/>
            <a:ext cx="2724776" cy="152202"/>
          </a:xfrm>
          <a:prstGeom prst="rect">
            <a:avLst/>
          </a:prstGeom>
          <a:noFill/>
          <a:ln/>
        </p:spPr>
        <p:txBody>
          <a:bodyPr wrap="none" lIns="0" tIns="0" rIns="0" bIns="0" rtlCol="0" anchor="t"/>
          <a:lstStyle/>
          <a:p>
            <a:pPr algn="l" indent="0" marL="0">
              <a:lnSpc>
                <a:spcPct val="96000"/>
              </a:lnSpc>
              <a:buNone/>
            </a:pPr>
            <a:r>
              <a:rPr lang="en-US" sz="1000" dirty="0">
                <a:solidFill>
                  <a:srgbClr val="15213F"/>
                </a:solidFill>
                <a:latin typeface="Roboto" pitchFamily="34" charset="0"/>
                <a:ea typeface="Roboto" pitchFamily="34" charset="-122"/>
                <a:cs typeface="Roboto" pitchFamily="34" charset="-120"/>
              </a:rPr>
              <a:t>START THE CONVERSATION TODAY</a:t>
            </a:r>
            <a:endParaRPr lang="en-US" sz="1000" dirty="0"/>
          </a:p>
        </p:txBody>
      </p:sp>
      <p:sp>
        <p:nvSpPr>
          <p:cNvPr id="10" name="Shape 8"/>
          <p:cNvSpPr/>
          <p:nvPr/>
        </p:nvSpPr>
        <p:spPr>
          <a:xfrm>
            <a:off x="661475" y="5204619"/>
            <a:ext cx="2233755" cy="251420"/>
          </a:xfrm>
          <a:prstGeom prst="roundRect">
            <a:avLst>
              <a:gd name="adj" fmla="val 7894"/>
            </a:avLst>
          </a:prstGeom>
          <a:noFill/>
          <a:ln w="6350">
            <a:solidFill>
              <a:srgbClr val="3257B8"/>
            </a:solidFill>
            <a:prstDash val="solid"/>
          </a:ln>
        </p:spPr>
      </p:sp>
      <p:sp>
        <p:nvSpPr>
          <p:cNvPr id="11" name="Text 9"/>
          <p:cNvSpPr/>
          <p:nvPr/>
        </p:nvSpPr>
        <p:spPr>
          <a:xfrm>
            <a:off x="760691" y="5254228"/>
            <a:ext cx="2644907" cy="152202"/>
          </a:xfrm>
          <a:prstGeom prst="rect">
            <a:avLst/>
          </a:prstGeom>
          <a:noFill/>
          <a:ln/>
        </p:spPr>
        <p:txBody>
          <a:bodyPr wrap="none" lIns="0" tIns="0" rIns="0" bIns="0" rtlCol="0" anchor="t"/>
          <a:lstStyle/>
          <a:p>
            <a:pPr algn="l" indent="0" marL="0">
              <a:lnSpc>
                <a:spcPct val="96000"/>
              </a:lnSpc>
              <a:buNone/>
            </a:pPr>
            <a:r>
              <a:rPr lang="en-US" sz="1000" dirty="0">
                <a:solidFill>
                  <a:srgbClr val="3257B8"/>
                </a:solidFill>
                <a:latin typeface="Roboto" pitchFamily="34" charset="0"/>
                <a:ea typeface="Roboto" pitchFamily="34" charset="-122"/>
                <a:cs typeface="Roboto" pitchFamily="34" charset="-120"/>
              </a:rPr>
              <a:t>DAVID STARLING | NMLS# 119565</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541338"/>
            <a:ext cx="6296860" cy="413445"/>
          </a:xfrm>
          <a:prstGeom prst="rect">
            <a:avLst/>
          </a:prstGeom>
          <a:noFill/>
          <a:ln/>
        </p:spPr>
        <p:txBody>
          <a:bodyPr wrap="none" lIns="0" tIns="0" rIns="0" bIns="0" rtlCol="0" anchor="t"/>
          <a:lstStyle/>
          <a:p>
            <a:pPr algn="l" indent="0" marL="0">
              <a:lnSpc>
                <a:spcPct val="104000"/>
              </a:lnSpc>
              <a:buNone/>
            </a:pPr>
            <a:r>
              <a:rPr lang="en-US" sz="2600" dirty="0">
                <a:solidFill>
                  <a:srgbClr val="3257B8"/>
                </a:solidFill>
                <a:latin typeface="Roboto Slab" pitchFamily="34" charset="0"/>
                <a:ea typeface="Roboto Slab" pitchFamily="34" charset="-122"/>
                <a:cs typeface="Roboto Slab" pitchFamily="34" charset="-120"/>
              </a:rPr>
              <a:t>Ready to Explore Your Options?</a:t>
            </a:r>
            <a:endParaRPr lang="en-US" sz="2600" dirty="0"/>
          </a:p>
        </p:txBody>
      </p:sp>
      <p:sp>
        <p:nvSpPr>
          <p:cNvPr id="4" name="Text 1"/>
          <p:cNvSpPr/>
          <p:nvPr/>
        </p:nvSpPr>
        <p:spPr>
          <a:xfrm>
            <a:off x="5233360" y="1113532"/>
            <a:ext cx="6296860" cy="571500"/>
          </a:xfrm>
          <a:prstGeom prst="rect">
            <a:avLst/>
          </a:prstGeom>
          <a:noFill/>
          <a:ln/>
        </p:spPr>
        <p:txBody>
          <a:bodyPr wrap="square" lIns="0" tIns="0" rIns="0" bIns="0" rtlCol="0" anchor="t">
            <a:normAutofit/>
          </a:bodyPr>
          <a:lstStyle/>
          <a:p>
            <a:pPr algn="l" indent="0" marL="0">
              <a:lnSpc>
                <a:spcPct val="120000"/>
              </a:lnSpc>
              <a:buNone/>
            </a:pPr>
            <a:r>
              <a:rPr lang="en-US" sz="1000" dirty="0">
                <a:solidFill>
                  <a:srgbClr val="15213F"/>
                </a:solidFill>
                <a:latin typeface="Roboto" pitchFamily="34" charset="0"/>
                <a:ea typeface="Roboto" pitchFamily="34" charset="-122"/>
                <a:cs typeface="Roboto" pitchFamily="34" charset="-120"/>
              </a:rPr>
              <a:t>No pressure. No obligation. Just a straightforward conversation about what you're thinking and what might be possible. David Starling has helped buyers across the region navigate investment property and second home financing — and he's ready to help you too.</a:t>
            </a:r>
            <a:endParaRPr lang="en-US" sz="1000" dirty="0"/>
          </a:p>
        </p:txBody>
      </p:sp>
      <p:sp>
        <p:nvSpPr>
          <p:cNvPr id="5" name="Shape 2"/>
          <p:cNvSpPr/>
          <p:nvPr/>
        </p:nvSpPr>
        <p:spPr>
          <a:xfrm>
            <a:off x="5233360" y="1804095"/>
            <a:ext cx="6296860" cy="731540"/>
          </a:xfrm>
          <a:prstGeom prst="roundRect">
            <a:avLst>
              <a:gd name="adj" fmla="val 2713"/>
            </a:avLst>
          </a:prstGeom>
          <a:solidFill>
            <a:srgbClr val="E9ECF2"/>
          </a:solidFill>
          <a:ln/>
        </p:spPr>
      </p:sp>
      <p:sp>
        <p:nvSpPr>
          <p:cNvPr id="6" name="Text 3"/>
          <p:cNvSpPr/>
          <p:nvPr/>
        </p:nvSpPr>
        <p:spPr>
          <a:xfrm>
            <a:off x="5365616" y="1936353"/>
            <a:ext cx="6032349" cy="213023"/>
          </a:xfrm>
          <a:prstGeom prst="rect">
            <a:avLst/>
          </a:prstGeom>
          <a:noFill/>
          <a:ln/>
        </p:spPr>
        <p:txBody>
          <a:bodyPr wrap="none" lIns="0" tIns="0" rIns="0" bIns="0" rtlCol="0" anchor="t"/>
          <a:lstStyle/>
          <a:p>
            <a:pPr algn="l" indent="0" marL="0">
              <a:lnSpc>
                <a:spcPct val="104000"/>
              </a:lnSpc>
              <a:buNone/>
            </a:pPr>
            <a:r>
              <a:rPr lang="en-US" sz="13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300" dirty="0">
                <a:solidFill>
                  <a:srgbClr val="15213F"/>
                </a:solidFill>
                <a:latin typeface="Roboto Slab" pitchFamily="34" charset="0"/>
                <a:ea typeface="Roboto Slab" pitchFamily="34" charset="-122"/>
                <a:cs typeface="Roboto Slab" pitchFamily="34" charset="-120"/>
              </a:rPr>
              <a:t> Call or Text</a:t>
            </a:r>
            <a:endParaRPr lang="en-US" sz="1300" dirty="0"/>
          </a:p>
        </p:txBody>
      </p:sp>
      <p:sp>
        <p:nvSpPr>
          <p:cNvPr id="7" name="Text 4"/>
          <p:cNvSpPr/>
          <p:nvPr/>
        </p:nvSpPr>
        <p:spPr>
          <a:xfrm>
            <a:off x="5365616" y="2212876"/>
            <a:ext cx="6032349" cy="190500"/>
          </a:xfrm>
          <a:prstGeom prst="rect">
            <a:avLst/>
          </a:prstGeom>
          <a:noFill/>
          <a:ln/>
        </p:spPr>
        <p:txBody>
          <a:bodyPr wrap="none" lIns="0" tIns="0" rIns="0" bIns="0" rtlCol="0" anchor="t"/>
          <a:lstStyle/>
          <a:p>
            <a:pPr algn="l" indent="0" marL="0">
              <a:lnSpc>
                <a:spcPct val="120000"/>
              </a:lnSpc>
              <a:buNone/>
            </a:pPr>
            <a:r>
              <a:rPr lang="en-US" sz="1000" b="1" dirty="0">
                <a:solidFill>
                  <a:srgbClr val="15213F"/>
                </a:solidFill>
                <a:latin typeface="Roboto Bold" pitchFamily="34" charset="0"/>
                <a:ea typeface="Roboto Bold" pitchFamily="34" charset="-122"/>
                <a:cs typeface="Roboto Bold" pitchFamily="34" charset="-120"/>
              </a:rPr>
              <a:t>(910) 620-3210</a:t>
            </a:r>
            <a:endParaRPr lang="en-US" sz="1000" dirty="0"/>
          </a:p>
        </p:txBody>
      </p:sp>
      <p:sp>
        <p:nvSpPr>
          <p:cNvPr id="8" name="Shape 5"/>
          <p:cNvSpPr/>
          <p:nvPr/>
        </p:nvSpPr>
        <p:spPr>
          <a:xfrm>
            <a:off x="5233360" y="2641402"/>
            <a:ext cx="6296860" cy="731540"/>
          </a:xfrm>
          <a:prstGeom prst="roundRect">
            <a:avLst>
              <a:gd name="adj" fmla="val 2713"/>
            </a:avLst>
          </a:prstGeom>
          <a:solidFill>
            <a:srgbClr val="E9ECF2"/>
          </a:solidFill>
          <a:ln/>
        </p:spPr>
      </p:sp>
      <p:sp>
        <p:nvSpPr>
          <p:cNvPr id="9" name="Text 6"/>
          <p:cNvSpPr/>
          <p:nvPr/>
        </p:nvSpPr>
        <p:spPr>
          <a:xfrm>
            <a:off x="5365616" y="2773660"/>
            <a:ext cx="6032349" cy="213023"/>
          </a:xfrm>
          <a:prstGeom prst="rect">
            <a:avLst/>
          </a:prstGeom>
          <a:noFill/>
          <a:ln/>
        </p:spPr>
        <p:txBody>
          <a:bodyPr wrap="none" lIns="0" tIns="0" rIns="0" bIns="0" rtlCol="0" anchor="t"/>
          <a:lstStyle/>
          <a:p>
            <a:pPr algn="l" indent="0" marL="0">
              <a:lnSpc>
                <a:spcPct val="104000"/>
              </a:lnSpc>
              <a:buNone/>
            </a:pPr>
            <a:r>
              <a:rPr lang="en-US" sz="13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300" dirty="0">
                <a:solidFill>
                  <a:srgbClr val="15213F"/>
                </a:solidFill>
                <a:latin typeface="Roboto Slab" pitchFamily="34" charset="0"/>
                <a:ea typeface="Roboto Slab" pitchFamily="34" charset="-122"/>
                <a:cs typeface="Roboto Slab" pitchFamily="34" charset="-120"/>
              </a:rPr>
              <a:t> Email</a:t>
            </a:r>
            <a:endParaRPr lang="en-US" sz="1300" dirty="0"/>
          </a:p>
        </p:txBody>
      </p:sp>
      <p:sp>
        <p:nvSpPr>
          <p:cNvPr id="10" name="Text 7"/>
          <p:cNvSpPr/>
          <p:nvPr/>
        </p:nvSpPr>
        <p:spPr>
          <a:xfrm>
            <a:off x="5365616" y="3050183"/>
            <a:ext cx="6032349" cy="190500"/>
          </a:xfrm>
          <a:prstGeom prst="rect">
            <a:avLst/>
          </a:prstGeom>
          <a:noFill/>
          <a:ln/>
        </p:spPr>
        <p:txBody>
          <a:bodyPr wrap="none" lIns="0" tIns="0" rIns="0" bIns="0" rtlCol="0" anchor="t"/>
          <a:lstStyle/>
          <a:p>
            <a:pPr algn="l" indent="0" marL="0">
              <a:lnSpc>
                <a:spcPct val="120000"/>
              </a:lnSpc>
              <a:buNone/>
            </a:pPr>
            <a:r>
              <a:rPr lang="en-US" sz="1000" b="1" dirty="0">
                <a:solidFill>
                  <a:srgbClr val="15213F"/>
                </a:solidFill>
                <a:latin typeface="Roboto Bold" pitchFamily="34" charset="0"/>
                <a:ea typeface="Roboto Bold" pitchFamily="34" charset="-122"/>
                <a:cs typeface="Roboto Bold" pitchFamily="34" charset="-120"/>
              </a:rPr>
              <a:t>david.starling@highlandmtg.com</a:t>
            </a:r>
            <a:endParaRPr lang="en-US" sz="1000" dirty="0"/>
          </a:p>
        </p:txBody>
      </p:sp>
      <p:sp>
        <p:nvSpPr>
          <p:cNvPr id="11" name="Shape 8"/>
          <p:cNvSpPr/>
          <p:nvPr/>
        </p:nvSpPr>
        <p:spPr>
          <a:xfrm>
            <a:off x="5233360" y="3478709"/>
            <a:ext cx="6296860" cy="731540"/>
          </a:xfrm>
          <a:prstGeom prst="roundRect">
            <a:avLst>
              <a:gd name="adj" fmla="val 2713"/>
            </a:avLst>
          </a:prstGeom>
          <a:solidFill>
            <a:srgbClr val="E9ECF2"/>
          </a:solidFill>
          <a:ln/>
        </p:spPr>
      </p:sp>
      <p:sp>
        <p:nvSpPr>
          <p:cNvPr id="12" name="Text 9"/>
          <p:cNvSpPr/>
          <p:nvPr/>
        </p:nvSpPr>
        <p:spPr>
          <a:xfrm>
            <a:off x="5365616" y="3610967"/>
            <a:ext cx="6032349" cy="213023"/>
          </a:xfrm>
          <a:prstGeom prst="rect">
            <a:avLst/>
          </a:prstGeom>
          <a:noFill/>
          <a:ln/>
        </p:spPr>
        <p:txBody>
          <a:bodyPr wrap="none" lIns="0" tIns="0" rIns="0" bIns="0" rtlCol="0" anchor="t"/>
          <a:lstStyle/>
          <a:p>
            <a:pPr algn="l" indent="0" marL="0">
              <a:lnSpc>
                <a:spcPct val="104000"/>
              </a:lnSpc>
              <a:buNone/>
            </a:pPr>
            <a:r>
              <a:rPr lang="en-US" sz="13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300" dirty="0">
                <a:solidFill>
                  <a:srgbClr val="15213F"/>
                </a:solidFill>
                <a:latin typeface="Roboto Slab" pitchFamily="34" charset="0"/>
                <a:ea typeface="Roboto Slab" pitchFamily="34" charset="-122"/>
                <a:cs typeface="Roboto Slab" pitchFamily="34" charset="-120"/>
              </a:rPr>
              <a:t> Website</a:t>
            </a:r>
            <a:endParaRPr lang="en-US" sz="1300" dirty="0"/>
          </a:p>
        </p:txBody>
      </p:sp>
      <p:sp>
        <p:nvSpPr>
          <p:cNvPr id="13" name="Text 10"/>
          <p:cNvSpPr/>
          <p:nvPr/>
        </p:nvSpPr>
        <p:spPr>
          <a:xfrm>
            <a:off x="5365616" y="3887490"/>
            <a:ext cx="6032349" cy="190500"/>
          </a:xfrm>
          <a:prstGeom prst="rect">
            <a:avLst/>
          </a:prstGeom>
          <a:noFill/>
          <a:ln/>
        </p:spPr>
        <p:txBody>
          <a:bodyPr wrap="none" lIns="0" tIns="0" rIns="0" bIns="0" rtlCol="0" anchor="t"/>
          <a:lstStyle/>
          <a:p>
            <a:pPr algn="l" indent="0" marL="0">
              <a:lnSpc>
                <a:spcPct val="120000"/>
              </a:lnSpc>
              <a:buNone/>
            </a:pPr>
            <a:r>
              <a:rPr lang="en-US" sz="1000" b="1" dirty="0">
                <a:solidFill>
                  <a:srgbClr val="15213F"/>
                </a:solidFill>
                <a:latin typeface="Roboto Bold" pitchFamily="34" charset="0"/>
                <a:ea typeface="Roboto Bold" pitchFamily="34" charset="-122"/>
                <a:cs typeface="Roboto Bold" pitchFamily="34" charset="-120"/>
              </a:rPr>
              <a:t>highlandmtg.com</a:t>
            </a:r>
            <a:endParaRPr lang="en-US" sz="1000" dirty="0"/>
          </a:p>
        </p:txBody>
      </p:sp>
      <p:sp>
        <p:nvSpPr>
          <p:cNvPr id="14" name="Shape 11"/>
          <p:cNvSpPr/>
          <p:nvPr/>
        </p:nvSpPr>
        <p:spPr>
          <a:xfrm>
            <a:off x="5233360" y="4316016"/>
            <a:ext cx="6296860" cy="922040"/>
          </a:xfrm>
          <a:prstGeom prst="roundRect">
            <a:avLst>
              <a:gd name="adj" fmla="val 2153"/>
            </a:avLst>
          </a:prstGeom>
          <a:solidFill>
            <a:srgbClr val="E9ECF2"/>
          </a:solidFill>
          <a:ln/>
        </p:spPr>
      </p:sp>
      <p:sp>
        <p:nvSpPr>
          <p:cNvPr id="15" name="Text 12"/>
          <p:cNvSpPr/>
          <p:nvPr/>
        </p:nvSpPr>
        <p:spPr>
          <a:xfrm>
            <a:off x="5365616" y="4448274"/>
            <a:ext cx="6032349" cy="213023"/>
          </a:xfrm>
          <a:prstGeom prst="rect">
            <a:avLst/>
          </a:prstGeom>
          <a:noFill/>
          <a:ln/>
        </p:spPr>
        <p:txBody>
          <a:bodyPr wrap="none" lIns="0" tIns="0" rIns="0" bIns="0" rtlCol="0" anchor="t"/>
          <a:lstStyle/>
          <a:p>
            <a:pPr algn="l" indent="0" marL="0">
              <a:lnSpc>
                <a:spcPct val="104000"/>
              </a:lnSpc>
              <a:buNone/>
            </a:pPr>
            <a:r>
              <a:rPr lang="en-US" sz="13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300" dirty="0">
                <a:solidFill>
                  <a:srgbClr val="15213F"/>
                </a:solidFill>
                <a:latin typeface="Roboto Slab" pitchFamily="34" charset="0"/>
                <a:ea typeface="Roboto Slab" pitchFamily="34" charset="-122"/>
                <a:cs typeface="Roboto Slab" pitchFamily="34" charset="-120"/>
              </a:rPr>
              <a:t> Office</a:t>
            </a:r>
            <a:endParaRPr lang="en-US" sz="1300" dirty="0"/>
          </a:p>
        </p:txBody>
      </p:sp>
      <p:sp>
        <p:nvSpPr>
          <p:cNvPr id="16" name="Text 13"/>
          <p:cNvSpPr/>
          <p:nvPr/>
        </p:nvSpPr>
        <p:spPr>
          <a:xfrm>
            <a:off x="5365616" y="4724797"/>
            <a:ext cx="6032349" cy="381000"/>
          </a:xfrm>
          <a:prstGeom prst="rect">
            <a:avLst/>
          </a:prstGeom>
          <a:noFill/>
          <a:ln/>
        </p:spPr>
        <p:txBody>
          <a:bodyPr wrap="square" lIns="0" tIns="0" rIns="0" bIns="0" rtlCol="0" anchor="t">
            <a:normAutofit/>
          </a:bodyPr>
          <a:lstStyle/>
          <a:p>
            <a:pPr algn="l" indent="0" marL="0">
              <a:lnSpc>
                <a:spcPct val="120000"/>
              </a:lnSpc>
              <a:buNone/>
            </a:pPr>
            <a:r>
              <a:rPr lang="en-US" sz="1000" b="1" dirty="0">
                <a:solidFill>
                  <a:srgbClr val="15213F"/>
                </a:solidFill>
                <a:latin typeface="Roboto Bold" pitchFamily="34" charset="0"/>
                <a:ea typeface="Roboto Bold" pitchFamily="34" charset="-122"/>
                <a:cs typeface="Roboto Bold" pitchFamily="34" charset="-120"/>
              </a:rPr>
              <a:t>4852 Randall Pkwy</a:t>
            </a:r>
            <a:endParaRPr lang="en-US" sz="1000" dirty="0"/>
          </a:p>
          <a:p>
            <a:pPr algn="l" indent="0" marL="0">
              <a:lnSpc>
                <a:spcPct val="120000"/>
              </a:lnSpc>
              <a:buNone/>
            </a:pPr>
            <a:r>
              <a:rPr lang="en-US" sz="1000" b="1" dirty="0">
                <a:solidFill>
                  <a:srgbClr val="15213F"/>
                </a:solidFill>
                <a:latin typeface="Roboto Bold" pitchFamily="34" charset="0"/>
                <a:ea typeface="Roboto Bold" pitchFamily="34" charset="-122"/>
                <a:cs typeface="Roboto Bold" pitchFamily="34" charset="-120"/>
              </a:rPr>
              <a:t>Wilmington, NC 28405</a:t>
            </a:r>
            <a:endParaRPr lang="en-US" sz="1000" dirty="0"/>
          </a:p>
        </p:txBody>
      </p:sp>
      <p:sp>
        <p:nvSpPr>
          <p:cNvPr id="17" name="Text 14"/>
          <p:cNvSpPr/>
          <p:nvPr/>
        </p:nvSpPr>
        <p:spPr>
          <a:xfrm>
            <a:off x="5233360" y="5396805"/>
            <a:ext cx="6296860" cy="570607"/>
          </a:xfrm>
          <a:prstGeom prst="rect">
            <a:avLst/>
          </a:prstGeom>
          <a:noFill/>
          <a:ln/>
        </p:spPr>
        <p:txBody>
          <a:bodyPr wrap="none" lIns="0" tIns="0" rIns="0" bIns="0" rtlCol="0" anchor="t"/>
          <a:lstStyle/>
          <a:p>
            <a:pPr algn="ctr" indent="0" marL="0">
              <a:lnSpc>
                <a:spcPct val="104000"/>
              </a:lnSpc>
              <a:buNone/>
            </a:pPr>
            <a:r>
              <a:rPr lang="en-US" sz="3550" dirty="0">
                <a:solidFill>
                  <a:srgbClr val="3257B8"/>
                </a:solidFill>
                <a:latin typeface="Roboto Slab" pitchFamily="34" charset="0"/>
                <a:ea typeface="Roboto Slab" pitchFamily="34" charset="-122"/>
                <a:cs typeface="Roboto Slab" pitchFamily="34" charset="-120"/>
              </a:rPr>
              <a:t>No Pressure. Just a Plan.</a:t>
            </a:r>
            <a:endParaRPr lang="en-US" sz="3550" dirty="0"/>
          </a:p>
        </p:txBody>
      </p:sp>
      <p:sp>
        <p:nvSpPr>
          <p:cNvPr id="18" name="Text 15"/>
          <p:cNvSpPr/>
          <p:nvPr/>
        </p:nvSpPr>
        <p:spPr>
          <a:xfrm>
            <a:off x="4928568" y="6126163"/>
            <a:ext cx="6906444" cy="190500"/>
          </a:xfrm>
          <a:prstGeom prst="rect">
            <a:avLst/>
          </a:prstGeom>
          <a:noFill/>
          <a:ln/>
        </p:spPr>
        <p:txBody>
          <a:bodyPr wrap="none" lIns="0" tIns="0" rIns="0" bIns="0" rtlCol="0" anchor="t"/>
          <a:lstStyle/>
          <a:p>
            <a:pPr algn="ctr" indent="0" marL="0">
              <a:lnSpc>
                <a:spcPct val="120000"/>
              </a:lnSpc>
              <a:buNone/>
            </a:pPr>
            <a:r>
              <a:rPr lang="en-US" sz="1000" b="1" dirty="0">
                <a:solidFill>
                  <a:srgbClr val="15213F"/>
                </a:solidFill>
                <a:latin typeface="Roboto Bold" pitchFamily="34" charset="0"/>
                <a:ea typeface="Roboto Bold" pitchFamily="34" charset="-122"/>
                <a:cs typeface="Roboto Bold" pitchFamily="34" charset="-120"/>
              </a:rPr>
              <a:t>David Starling | Producing Branch Manager | NMLS# 119565</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61475" y="1484610"/>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Important Information</a:t>
            </a:r>
            <a:endParaRPr lang="en-US" sz="3250" dirty="0"/>
          </a:p>
        </p:txBody>
      </p:sp>
      <p:sp>
        <p:nvSpPr>
          <p:cNvPr id="3" name="Text 1"/>
          <p:cNvSpPr/>
          <p:nvPr/>
        </p:nvSpPr>
        <p:spPr>
          <a:xfrm>
            <a:off x="661475" y="2332037"/>
            <a:ext cx="10868745" cy="1773734"/>
          </a:xfrm>
          <a:prstGeom prst="rect">
            <a:avLst/>
          </a:prstGeom>
          <a:noFill/>
          <a:ln/>
        </p:spPr>
        <p:txBody>
          <a:bodyPr wrap="square" lIns="0" tIns="0" rIns="0" bIns="0" rtlCol="0" anchor="t">
            <a:normAutofit/>
          </a:bodyPr>
          <a:lstStyle/>
          <a:p>
            <a:pPr algn="l" indent="0" marL="0">
              <a:lnSpc>
                <a:spcPct val="133000"/>
              </a:lnSpc>
              <a:spcAft>
                <a:spcPts val="1450"/>
              </a:spcAft>
              <a:buNone/>
            </a:pPr>
            <a:r>
              <a:rPr lang="en-US" sz="1300" dirty="0">
                <a:solidFill>
                  <a:srgbClr val="15213F"/>
                </a:solidFill>
                <a:latin typeface="Roboto" pitchFamily="34" charset="0"/>
                <a:ea typeface="Roboto" pitchFamily="34" charset="-122"/>
                <a:cs typeface="Roboto" pitchFamily="34" charset="-120"/>
              </a:rPr>
              <a:t>Financing options, qualification requirements, occupancy rules, rental income treatment, DSCR calculations, credit standards, down payment and reserve requirements vary by lender, investor, loan program, and borrower circumstances. Not all borrowers will qualify for all programs referenced in this presentation.</a:t>
            </a:r>
            <a:endParaRPr lang="en-US" sz="1300" dirty="0"/>
          </a:p>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This presentation is for </a:t>
            </a:r>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general educational purposes only</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and does not constitute a commitment to lend, a guarantee of loan approval, or financial, legal, or tax advice. All loan products are subject to credit approval, underwriting guidelines, and applicable regulations, which are subject to change without notice. Consult with a qualified financial or tax professional regarding your specific situation.</a:t>
            </a:r>
            <a:endParaRPr lang="en-US" sz="1300" dirty="0"/>
          </a:p>
        </p:txBody>
      </p:sp>
      <p:sp>
        <p:nvSpPr>
          <p:cNvPr id="4" name="Shape 2"/>
          <p:cNvSpPr/>
          <p:nvPr/>
        </p:nvSpPr>
        <p:spPr>
          <a:xfrm>
            <a:off x="661475" y="4333081"/>
            <a:ext cx="10868745" cy="19050"/>
          </a:xfrm>
          <a:prstGeom prst="roundRect">
            <a:avLst>
              <a:gd name="adj" fmla="val 59999"/>
            </a:avLst>
          </a:prstGeom>
          <a:solidFill>
            <a:srgbClr val="15213F">
              <a:alpha val="50000"/>
            </a:srgbClr>
          </a:solidFill>
          <a:ln/>
        </p:spPr>
      </p:sp>
      <p:sp>
        <p:nvSpPr>
          <p:cNvPr id="5" name="Text 3"/>
          <p:cNvSpPr/>
          <p:nvPr/>
        </p:nvSpPr>
        <p:spPr>
          <a:xfrm>
            <a:off x="661475" y="4579441"/>
            <a:ext cx="10868745" cy="793849"/>
          </a:xfrm>
          <a:prstGeom prst="rect">
            <a:avLst/>
          </a:prstGeom>
          <a:noFill/>
          <a:ln/>
        </p:spPr>
        <p:txBody>
          <a:bodyPr wrap="square" lIns="0" tIns="0" rIns="0" bIns="0" rtlCol="0" anchor="t">
            <a:normAutofit/>
          </a:bodyPr>
          <a:lstStyle/>
          <a:p>
            <a:pPr algn="ctr"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David Starling | Producing Branch Manager | NMLS# 119565</a:t>
            </a:r>
            <a:endParaRPr lang="en-US" sz="1300" dirty="0"/>
          </a:p>
          <a:p>
            <a:pPr algn="ctr" indent="0" marL="0">
              <a:lnSpc>
                <a:spcPct val="133000"/>
              </a:lnSpc>
              <a:buNone/>
            </a:pPr>
            <a:r>
              <a:rPr lang="en-US" sz="1300" dirty="0">
                <a:solidFill>
                  <a:srgbClr val="15213F"/>
                </a:solidFill>
                <a:latin typeface="Roboto" pitchFamily="34" charset="0"/>
                <a:ea typeface="Roboto" pitchFamily="34" charset="-122"/>
                <a:cs typeface="Roboto" pitchFamily="34" charset="-120"/>
              </a:rPr>
              <a:t>Highland Mortgage | 4852 Randall Pkwy, Wilmington, NC 28405</a:t>
            </a:r>
            <a:endParaRPr lang="en-US" sz="1300" dirty="0"/>
          </a:p>
          <a:p>
            <a:pPr algn="ctr" indent="0" marL="0">
              <a:lnSpc>
                <a:spcPct val="133000"/>
              </a:lnSpc>
              <a:buNone/>
            </a:pPr>
            <a:r>
              <a:rPr lang="en-US" sz="1300" dirty="0">
                <a:solidFill>
                  <a:srgbClr val="15213F"/>
                </a:solidFill>
                <a:latin typeface="Roboto" pitchFamily="34" charset="0"/>
                <a:ea typeface="Roboto" pitchFamily="34" charset="-122"/>
                <a:cs typeface="Roboto" pitchFamily="34" charset="-120"/>
              </a:rPr>
              <a:t>(910) 620-3210 | david.starling@highlandmtg.com | highlandmtg.com</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571886" cy="6858000"/>
          </a:xfrm>
          <a:prstGeom prst="rect">
            <a:avLst/>
          </a:prstGeom>
        </p:spPr>
      </p:pic>
      <p:sp>
        <p:nvSpPr>
          <p:cNvPr id="3" name="Text 0"/>
          <p:cNvSpPr/>
          <p:nvPr/>
        </p:nvSpPr>
        <p:spPr>
          <a:xfrm>
            <a:off x="5233360" y="1358007"/>
            <a:ext cx="6296860"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Welcome</a:t>
            </a:r>
            <a:endParaRPr lang="en-US" sz="3250" dirty="0"/>
          </a:p>
        </p:txBody>
      </p:sp>
      <p:sp>
        <p:nvSpPr>
          <p:cNvPr id="4" name="Shape 1"/>
          <p:cNvSpPr/>
          <p:nvPr/>
        </p:nvSpPr>
        <p:spPr>
          <a:xfrm>
            <a:off x="5233360" y="2122785"/>
            <a:ext cx="19050" cy="1430437"/>
          </a:xfrm>
          <a:prstGeom prst="roundRect">
            <a:avLst>
              <a:gd name="adj" fmla="val 59999"/>
            </a:avLst>
          </a:prstGeom>
          <a:solidFill>
            <a:srgbClr val="3257B8"/>
          </a:solidFill>
          <a:ln/>
        </p:spPr>
      </p:sp>
      <p:sp>
        <p:nvSpPr>
          <p:cNvPr id="5" name="Text 2"/>
          <p:cNvSpPr/>
          <p:nvPr/>
        </p:nvSpPr>
        <p:spPr>
          <a:xfrm>
            <a:off x="5481401" y="2308820"/>
            <a:ext cx="6048819" cy="1058466"/>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"Today we're talking about buying an investment property or second home. Maybe you've thought about rental income, building wealth, or owning a place at the beach or in the mountains — but most people have one big problem: they have no idea where to start."</a:t>
            </a:r>
            <a:endParaRPr lang="en-US" sz="1300" dirty="0"/>
          </a:p>
        </p:txBody>
      </p:sp>
      <p:sp>
        <p:nvSpPr>
          <p:cNvPr id="6" name="Text 3"/>
          <p:cNvSpPr/>
          <p:nvPr/>
        </p:nvSpPr>
        <p:spPr>
          <a:xfrm>
            <a:off x="5233360" y="3739356"/>
            <a:ext cx="6296860" cy="1323082"/>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Whether you've been dreaming about a vacation getaway or your first income-producing property, this conversation is designed to cut through the noise and give you a clear, honest picture of what's possible. </a:t>
            </a:r>
            <a:pPr algn="l" indent="0" marL="0">
              <a:lnSpc>
                <a:spcPct val="133000"/>
              </a:lnSpc>
              <a:buNone/>
            </a:pPr>
            <a:r>
              <a:rPr lang="en-US" sz="1300" b="1" dirty="0">
                <a:solidFill>
                  <a:srgbClr val="15213F"/>
                </a:solidFill>
                <a:latin typeface="Roboto Bold" pitchFamily="34" charset="0"/>
                <a:ea typeface="Roboto Bold" pitchFamily="34" charset="-122"/>
                <a:cs typeface="Roboto Bold" pitchFamily="34" charset="-120"/>
              </a:rPr>
              <a:t>David Starling</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has helped countless buyers navigate exactly this journey — and it starts with one simple question: what are you trying to do?</a:t>
            </a:r>
            <a:endParaRPr lang="en-US" sz="1300" dirty="0"/>
          </a:p>
        </p:txBody>
      </p:sp>
      <p:sp>
        <p:nvSpPr>
          <p:cNvPr id="7" name="Shape 4"/>
          <p:cNvSpPr/>
          <p:nvPr/>
        </p:nvSpPr>
        <p:spPr>
          <a:xfrm>
            <a:off x="5233360" y="5248473"/>
            <a:ext cx="2233755" cy="251420"/>
          </a:xfrm>
          <a:prstGeom prst="roundRect">
            <a:avLst>
              <a:gd name="adj" fmla="val 7894"/>
            </a:avLst>
          </a:prstGeom>
          <a:noFill/>
          <a:ln w="6350">
            <a:solidFill>
              <a:srgbClr val="3257B8"/>
            </a:solidFill>
            <a:prstDash val="solid"/>
          </a:ln>
        </p:spPr>
      </p:sp>
      <p:sp>
        <p:nvSpPr>
          <p:cNvPr id="8" name="Text 5"/>
          <p:cNvSpPr/>
          <p:nvPr/>
        </p:nvSpPr>
        <p:spPr>
          <a:xfrm>
            <a:off x="5332577" y="5298083"/>
            <a:ext cx="2644907" cy="152202"/>
          </a:xfrm>
          <a:prstGeom prst="rect">
            <a:avLst/>
          </a:prstGeom>
          <a:noFill/>
          <a:ln/>
        </p:spPr>
        <p:txBody>
          <a:bodyPr wrap="none" lIns="0" tIns="0" rIns="0" bIns="0" rtlCol="0" anchor="t"/>
          <a:lstStyle/>
          <a:p>
            <a:pPr algn="l" indent="0" marL="0">
              <a:lnSpc>
                <a:spcPct val="96000"/>
              </a:lnSpc>
              <a:buNone/>
            </a:pPr>
            <a:r>
              <a:rPr lang="en-US" sz="1000" dirty="0">
                <a:solidFill>
                  <a:srgbClr val="3257B8"/>
                </a:solidFill>
                <a:latin typeface="Roboto" pitchFamily="34" charset="0"/>
                <a:ea typeface="Roboto" pitchFamily="34" charset="-122"/>
                <a:cs typeface="Roboto" pitchFamily="34" charset="-120"/>
              </a:rPr>
              <a:t>DAVID STARLING | NMLS# 119565</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475" y="1041896"/>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Investment Property or Second Home?</a:t>
            </a:r>
            <a:endParaRPr lang="en-US" sz="3250" dirty="0"/>
          </a:p>
        </p:txBody>
      </p:sp>
      <p:sp>
        <p:nvSpPr>
          <p:cNvPr id="3" name="Text 1"/>
          <p:cNvSpPr/>
          <p:nvPr/>
        </p:nvSpPr>
        <p:spPr>
          <a:xfrm>
            <a:off x="661475" y="1889323"/>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These two property types might seem similar, but they come with distinct financing rules, occupancy requirements, and strategic purposes. Understanding the difference is the very first step.</a:t>
            </a:r>
            <a:endParaRPr lang="en-US" sz="1300" dirty="0"/>
          </a:p>
        </p:txBody>
      </p:sp>
      <p:sp>
        <p:nvSpPr>
          <p:cNvPr id="4" name="Shape 2"/>
          <p:cNvSpPr/>
          <p:nvPr/>
        </p:nvSpPr>
        <p:spPr>
          <a:xfrm>
            <a:off x="661475" y="2604591"/>
            <a:ext cx="10868745" cy="1926630"/>
          </a:xfrm>
          <a:prstGeom prst="roundRect">
            <a:avLst>
              <a:gd name="adj" fmla="val 1288"/>
            </a:avLst>
          </a:prstGeom>
          <a:solidFill>
            <a:srgbClr val="E9ECF2"/>
          </a:solidFill>
          <a:ln/>
        </p:spPr>
      </p:sp>
      <p:sp>
        <p:nvSpPr>
          <p:cNvPr id="5" name="Shape 3"/>
          <p:cNvSpPr/>
          <p:nvPr/>
        </p:nvSpPr>
        <p:spPr>
          <a:xfrm>
            <a:off x="661475" y="2604591"/>
            <a:ext cx="5434373" cy="1926630"/>
          </a:xfrm>
          <a:prstGeom prst="rect">
            <a:avLst/>
          </a:prstGeom>
          <a:solidFill>
            <a:srgbClr val="E9ECF2"/>
          </a:solidFill>
          <a:ln/>
        </p:spPr>
      </p:sp>
      <p:sp>
        <p:nvSpPr>
          <p:cNvPr id="6" name="Text 4"/>
          <p:cNvSpPr/>
          <p:nvPr/>
        </p:nvSpPr>
        <p:spPr>
          <a:xfrm>
            <a:off x="826769" y="2769890"/>
            <a:ext cx="5103784" cy="264815"/>
          </a:xfrm>
          <a:prstGeom prst="rect">
            <a:avLst/>
          </a:prstGeom>
          <a:noFill/>
          <a:ln/>
        </p:spPr>
        <p:txBody>
          <a:bodyPr wrap="none" lIns="0" tIns="0" rIns="0" bIns="0" rtlCol="0" anchor="t"/>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Second Home</a:t>
            </a:r>
            <a:endParaRPr lang="en-US" sz="1600" dirty="0"/>
          </a:p>
        </p:txBody>
      </p:sp>
      <p:sp>
        <p:nvSpPr>
          <p:cNvPr id="7" name="Text 5"/>
          <p:cNvSpPr/>
          <p:nvPr/>
        </p:nvSpPr>
        <p:spPr>
          <a:xfrm>
            <a:off x="826769" y="3133923"/>
            <a:ext cx="5103784" cy="1231999"/>
          </a:xfrm>
          <a:prstGeom prst="rect">
            <a:avLst/>
          </a:prstGeom>
          <a:noFill/>
          <a:ln/>
        </p:spPr>
        <p:txBody>
          <a:bodyPr wrap="square" lIns="0" tIns="0" rIns="0" bIns="0" rtlCol="0" anchor="t">
            <a:normAutofit/>
          </a:bodyPr>
          <a:lstStyle/>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Primarily for personal use and enjoyment</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Often located in a vacation or highly desirable destination</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Occupied by the owner for a meaningful portion of the year</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Must meet applicable occupancy and program requirements</a:t>
            </a:r>
            <a:endParaRPr lang="en-US" sz="1300" dirty="0"/>
          </a:p>
        </p:txBody>
      </p:sp>
      <p:sp>
        <p:nvSpPr>
          <p:cNvPr id="8" name="Shape 6"/>
          <p:cNvSpPr/>
          <p:nvPr/>
        </p:nvSpPr>
        <p:spPr>
          <a:xfrm>
            <a:off x="6095848" y="2604591"/>
            <a:ext cx="5434373" cy="1926630"/>
          </a:xfrm>
          <a:prstGeom prst="rect">
            <a:avLst/>
          </a:prstGeom>
          <a:solidFill>
            <a:srgbClr val="E9ECF2"/>
          </a:solidFill>
          <a:ln/>
        </p:spPr>
      </p:sp>
      <p:sp>
        <p:nvSpPr>
          <p:cNvPr id="9" name="Shape 7"/>
          <p:cNvSpPr/>
          <p:nvPr/>
        </p:nvSpPr>
        <p:spPr>
          <a:xfrm>
            <a:off x="6095848" y="2604591"/>
            <a:ext cx="19050" cy="1926630"/>
          </a:xfrm>
          <a:prstGeom prst="roundRect">
            <a:avLst>
              <a:gd name="adj" fmla="val 130229"/>
            </a:avLst>
          </a:prstGeom>
          <a:solidFill>
            <a:srgbClr val="CFD2D8"/>
          </a:solidFill>
          <a:ln/>
        </p:spPr>
      </p:sp>
      <p:sp>
        <p:nvSpPr>
          <p:cNvPr id="10" name="Text 8"/>
          <p:cNvSpPr/>
          <p:nvPr/>
        </p:nvSpPr>
        <p:spPr>
          <a:xfrm>
            <a:off x="6261142" y="2769890"/>
            <a:ext cx="5103784" cy="264815"/>
          </a:xfrm>
          <a:prstGeom prst="rect">
            <a:avLst/>
          </a:prstGeom>
          <a:noFill/>
          <a:ln/>
        </p:spPr>
        <p:txBody>
          <a:bodyPr wrap="none" lIns="0" tIns="0" rIns="0" bIns="0" rtlCol="0" anchor="t"/>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Investment Property</a:t>
            </a:r>
            <a:endParaRPr lang="en-US" sz="1600" dirty="0"/>
          </a:p>
        </p:txBody>
      </p:sp>
      <p:sp>
        <p:nvSpPr>
          <p:cNvPr id="11" name="Text 9"/>
          <p:cNvSpPr/>
          <p:nvPr/>
        </p:nvSpPr>
        <p:spPr>
          <a:xfrm>
            <a:off x="6261142" y="3133923"/>
            <a:ext cx="5103784" cy="1231999"/>
          </a:xfrm>
          <a:prstGeom prst="rect">
            <a:avLst/>
          </a:prstGeom>
          <a:noFill/>
          <a:ln/>
        </p:spPr>
        <p:txBody>
          <a:bodyPr wrap="square" lIns="0" tIns="0" rIns="0" bIns="0" rtlCol="0" anchor="t">
            <a:normAutofit/>
          </a:bodyPr>
          <a:lstStyle/>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Purchased primarily to generate income or build long-term wealth</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May be rented to tenants on a short- or long-term basis</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Can produce monthly cash flow when structured properly</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Financing requirements and guidelines can differ significantly</a:t>
            </a:r>
            <a:endParaRPr lang="en-US" sz="1300" dirty="0"/>
          </a:p>
        </p:txBody>
      </p:sp>
      <p:sp>
        <p:nvSpPr>
          <p:cNvPr id="12" name="Shape 10"/>
          <p:cNvSpPr/>
          <p:nvPr/>
        </p:nvSpPr>
        <p:spPr>
          <a:xfrm>
            <a:off x="661475" y="4717256"/>
            <a:ext cx="10868745" cy="661293"/>
          </a:xfrm>
          <a:prstGeom prst="roundRect">
            <a:avLst>
              <a:gd name="adj" fmla="val 3752"/>
            </a:avLst>
          </a:prstGeom>
          <a:solidFill>
            <a:srgbClr val="D7DFF4"/>
          </a:solidFill>
          <a:ln/>
        </p:spPr>
      </p:sp>
      <p:pic>
        <p:nvPicPr>
          <p:cNvPr id="13" name="Image 0" descr="preencoded.png">    </p:cNvPr>
          <p:cNvPicPr>
            <a:picLocks noChangeAspect="1"/>
          </p:cNvPicPr>
          <p:nvPr/>
        </p:nvPicPr>
        <p:blipFill>
          <a:blip r:embed="rId1"/>
          <a:stretch>
            <a:fillRect/>
          </a:stretch>
        </p:blipFill>
        <p:spPr>
          <a:xfrm>
            <a:off x="826769" y="4956969"/>
            <a:ext cx="206667" cy="165298"/>
          </a:xfrm>
          <a:prstGeom prst="rect">
            <a:avLst/>
          </a:prstGeom>
        </p:spPr>
      </p:pic>
      <p:sp>
        <p:nvSpPr>
          <p:cNvPr id="14" name="Text 11"/>
          <p:cNvSpPr/>
          <p:nvPr/>
        </p:nvSpPr>
        <p:spPr>
          <a:xfrm>
            <a:off x="1198731" y="4923830"/>
            <a:ext cx="10775780" cy="264616"/>
          </a:xfrm>
          <a:prstGeom prst="rect">
            <a:avLst/>
          </a:prstGeom>
          <a:noFill/>
          <a:ln/>
        </p:spPr>
        <p:txBody>
          <a:bodyPr wrap="none" lIns="0" tIns="0" rIns="0" bIns="0" rtlCol="0" anchor="t"/>
          <a:lstStyle/>
          <a:p>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The first conversation isn't just about rates — it's about what you're trying to </a:t>
            </a:r>
            <a:pPr algn="l" indent="0" marL="0">
              <a:lnSpc>
                <a:spcPct val="133000"/>
              </a:lnSpc>
              <a:buNone/>
            </a:pPr>
            <a:r>
              <a:rPr lang="en-US" sz="1300" b="1" dirty="0">
                <a:solidFill>
                  <a:srgbClr val="000000"/>
                </a:solidFill>
                <a:latin typeface="Roboto Bold" pitchFamily="34" charset="0"/>
                <a:ea typeface="Roboto Bold" pitchFamily="34" charset="-122"/>
                <a:cs typeface="Roboto Bold" pitchFamily="34" charset="-120"/>
              </a:rPr>
              <a:t>do</a:t>
            </a:r>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 with the property.</a:t>
            </a:r>
            <a:endParaRPr lang="en-US" sz="1300" dirty="0"/>
          </a:p>
        </p:txBody>
      </p:sp>
      <p:sp>
        <p:nvSpPr>
          <p:cNvPr id="15" name="Shape 12"/>
          <p:cNvSpPr/>
          <p:nvPr/>
        </p:nvSpPr>
        <p:spPr>
          <a:xfrm>
            <a:off x="661475" y="5564584"/>
            <a:ext cx="2233755" cy="251420"/>
          </a:xfrm>
          <a:prstGeom prst="roundRect">
            <a:avLst>
              <a:gd name="adj" fmla="val 7894"/>
            </a:avLst>
          </a:prstGeom>
          <a:noFill/>
          <a:ln w="6350">
            <a:solidFill>
              <a:srgbClr val="3257B8"/>
            </a:solidFill>
            <a:prstDash val="solid"/>
          </a:ln>
        </p:spPr>
      </p:sp>
      <p:sp>
        <p:nvSpPr>
          <p:cNvPr id="16" name="Text 13"/>
          <p:cNvSpPr/>
          <p:nvPr/>
        </p:nvSpPr>
        <p:spPr>
          <a:xfrm>
            <a:off x="760691" y="5614194"/>
            <a:ext cx="2644907" cy="152202"/>
          </a:xfrm>
          <a:prstGeom prst="rect">
            <a:avLst/>
          </a:prstGeom>
          <a:noFill/>
          <a:ln/>
        </p:spPr>
        <p:txBody>
          <a:bodyPr wrap="none" lIns="0" tIns="0" rIns="0" bIns="0" rtlCol="0" anchor="t"/>
          <a:lstStyle/>
          <a:p>
            <a:pPr algn="l" indent="0" marL="0">
              <a:lnSpc>
                <a:spcPct val="96000"/>
              </a:lnSpc>
              <a:buNone/>
            </a:pPr>
            <a:r>
              <a:rPr lang="en-US" sz="1000" dirty="0">
                <a:solidFill>
                  <a:srgbClr val="3257B8"/>
                </a:solidFill>
                <a:latin typeface="Roboto" pitchFamily="34" charset="0"/>
                <a:ea typeface="Roboto" pitchFamily="34" charset="-122"/>
                <a:cs typeface="Roboto" pitchFamily="34" charset="-120"/>
              </a:rPr>
              <a:t>DAVID STARLING | NMLS# 119565</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475" y="560388"/>
            <a:ext cx="10868745" cy="490934"/>
          </a:xfrm>
          <a:prstGeom prst="rect">
            <a:avLst/>
          </a:prstGeom>
          <a:noFill/>
          <a:ln/>
        </p:spPr>
        <p:txBody>
          <a:bodyPr wrap="none" lIns="0" tIns="0" rIns="0" bIns="0" rtlCol="0" anchor="t"/>
          <a:lstStyle/>
          <a:p>
            <a:pPr algn="l" indent="0" marL="0">
              <a:lnSpc>
                <a:spcPct val="104000"/>
              </a:lnSpc>
              <a:buNone/>
            </a:pPr>
            <a:r>
              <a:rPr lang="en-US" sz="3050" dirty="0">
                <a:solidFill>
                  <a:srgbClr val="3257B8"/>
                </a:solidFill>
                <a:latin typeface="Roboto Slab" pitchFamily="34" charset="0"/>
                <a:ea typeface="Roboto Slab" pitchFamily="34" charset="-122"/>
                <a:cs typeface="Roboto Slab" pitchFamily="34" charset="-120"/>
              </a:rPr>
              <a:t>You May Be Closer Than You Think</a:t>
            </a:r>
            <a:endParaRPr lang="en-US" sz="3050" dirty="0"/>
          </a:p>
        </p:txBody>
      </p:sp>
      <p:sp>
        <p:nvSpPr>
          <p:cNvPr id="3" name="Text 1"/>
          <p:cNvSpPr/>
          <p:nvPr/>
        </p:nvSpPr>
        <p:spPr>
          <a:xfrm>
            <a:off x="661475" y="1349772"/>
            <a:ext cx="10868745"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One of the most common assumptions is that you need a massive pile of cash sitting in the bank before you can even consider buying. That's not always the case. There are more pathways to getting started than most people realize.</a:t>
            </a:r>
            <a:endParaRPr lang="en-US" sz="12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2007989"/>
            <a:ext cx="392797" cy="392807"/>
          </a:xfrm>
          <a:prstGeom prst="rect">
            <a:avLst/>
          </a:prstGeom>
        </p:spPr>
      </p:pic>
      <p:sp>
        <p:nvSpPr>
          <p:cNvPr id="5" name="Text 2"/>
          <p:cNvSpPr/>
          <p:nvPr/>
        </p:nvSpPr>
        <p:spPr>
          <a:xfrm>
            <a:off x="661475" y="2587327"/>
            <a:ext cx="5341109" cy="245566"/>
          </a:xfrm>
          <a:prstGeom prst="rect">
            <a:avLst/>
          </a:prstGeom>
          <a:noFill/>
          <a:ln/>
        </p:spPr>
        <p:txBody>
          <a:bodyPr wrap="none" lIns="0" tIns="0" rIns="0" bIns="0" rtlCol="0" anchor="t"/>
          <a:lstStyle/>
          <a:p>
            <a:pPr algn="l"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Savings &amp; Eligible Assets</a:t>
            </a:r>
            <a:endParaRPr lang="en-US" sz="1500" dirty="0"/>
          </a:p>
        </p:txBody>
      </p:sp>
      <p:sp>
        <p:nvSpPr>
          <p:cNvPr id="6" name="Text 3"/>
          <p:cNvSpPr/>
          <p:nvPr/>
        </p:nvSpPr>
        <p:spPr>
          <a:xfrm>
            <a:off x="661475" y="2922389"/>
            <a:ext cx="5341109"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Your existing savings and qualifying assets may cover more than you expect when paired with the right loan program.</a:t>
            </a:r>
            <a:endParaRPr lang="en-US" sz="12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89111" y="2007989"/>
            <a:ext cx="392797" cy="392807"/>
          </a:xfrm>
          <a:prstGeom prst="rect">
            <a:avLst/>
          </a:prstGeom>
        </p:spPr>
      </p:pic>
      <p:sp>
        <p:nvSpPr>
          <p:cNvPr id="8" name="Text 4"/>
          <p:cNvSpPr/>
          <p:nvPr/>
        </p:nvSpPr>
        <p:spPr>
          <a:xfrm>
            <a:off x="6189111" y="2587327"/>
            <a:ext cx="5341109" cy="245566"/>
          </a:xfrm>
          <a:prstGeom prst="rect">
            <a:avLst/>
          </a:prstGeom>
          <a:noFill/>
          <a:ln/>
        </p:spPr>
        <p:txBody>
          <a:bodyPr wrap="none" lIns="0" tIns="0" rIns="0" bIns="0" rtlCol="0" anchor="t"/>
          <a:lstStyle/>
          <a:p>
            <a:pPr algn="l"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Equity Strategies</a:t>
            </a:r>
            <a:endParaRPr lang="en-US" sz="1500" dirty="0"/>
          </a:p>
        </p:txBody>
      </p:sp>
      <p:sp>
        <p:nvSpPr>
          <p:cNvPr id="9" name="Text 5"/>
          <p:cNvSpPr/>
          <p:nvPr/>
        </p:nvSpPr>
        <p:spPr>
          <a:xfrm>
            <a:off x="6189111" y="2922389"/>
            <a:ext cx="5341109"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Equity you've already built in your primary home may be worth exploring as a source of funds for your next purchase.</a:t>
            </a:r>
            <a:endParaRPr lang="en-US" sz="12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1475" y="3711178"/>
            <a:ext cx="392797" cy="392807"/>
          </a:xfrm>
          <a:prstGeom prst="rect">
            <a:avLst/>
          </a:prstGeom>
        </p:spPr>
      </p:pic>
      <p:sp>
        <p:nvSpPr>
          <p:cNvPr id="11" name="Text 6"/>
          <p:cNvSpPr/>
          <p:nvPr/>
        </p:nvSpPr>
        <p:spPr>
          <a:xfrm>
            <a:off x="661475" y="4290516"/>
            <a:ext cx="5341109" cy="245566"/>
          </a:xfrm>
          <a:prstGeom prst="rect">
            <a:avLst/>
          </a:prstGeom>
          <a:noFill/>
          <a:ln/>
        </p:spPr>
        <p:txBody>
          <a:bodyPr wrap="none" lIns="0" tIns="0" rIns="0" bIns="0" rtlCol="0" anchor="t"/>
          <a:lstStyle/>
          <a:p>
            <a:pPr algn="l"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Gift Funds</a:t>
            </a:r>
            <a:endParaRPr lang="en-US" sz="1500" dirty="0"/>
          </a:p>
        </p:txBody>
      </p:sp>
      <p:sp>
        <p:nvSpPr>
          <p:cNvPr id="12" name="Text 7"/>
          <p:cNvSpPr/>
          <p:nvPr/>
        </p:nvSpPr>
        <p:spPr>
          <a:xfrm>
            <a:off x="661475" y="4625578"/>
            <a:ext cx="5341109"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When permitted by the loan program, gift funds from eligible sources can contribute to your down payment or closing costs.</a:t>
            </a:r>
            <a:endParaRPr lang="en-US" sz="120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189111" y="3711178"/>
            <a:ext cx="392797" cy="392807"/>
          </a:xfrm>
          <a:prstGeom prst="rect">
            <a:avLst/>
          </a:prstGeom>
        </p:spPr>
      </p:pic>
      <p:sp>
        <p:nvSpPr>
          <p:cNvPr id="14" name="Text 8"/>
          <p:cNvSpPr/>
          <p:nvPr/>
        </p:nvSpPr>
        <p:spPr>
          <a:xfrm>
            <a:off x="6189111" y="4290516"/>
            <a:ext cx="5341109" cy="245566"/>
          </a:xfrm>
          <a:prstGeom prst="rect">
            <a:avLst/>
          </a:prstGeom>
          <a:noFill/>
          <a:ln/>
        </p:spPr>
        <p:txBody>
          <a:bodyPr wrap="none" lIns="0" tIns="0" rIns="0" bIns="0" rtlCol="0" anchor="t"/>
          <a:lstStyle/>
          <a:p>
            <a:pPr algn="l" indent="0" marL="0">
              <a:lnSpc>
                <a:spcPct val="104000"/>
              </a:lnSpc>
              <a:buNone/>
            </a:pPr>
            <a:r>
              <a:rPr lang="en-US" sz="1500" dirty="0">
                <a:solidFill>
                  <a:srgbClr val="15213F"/>
                </a:solidFill>
                <a:latin typeface="Roboto Slab" pitchFamily="34" charset="0"/>
                <a:ea typeface="Roboto Slab" pitchFamily="34" charset="-122"/>
                <a:cs typeface="Roboto Slab" pitchFamily="34" charset="-120"/>
              </a:rPr>
              <a:t>Build the Right Plan</a:t>
            </a:r>
            <a:endParaRPr lang="en-US" sz="1500" dirty="0"/>
          </a:p>
        </p:txBody>
      </p:sp>
      <p:sp>
        <p:nvSpPr>
          <p:cNvPr id="15" name="Text 9"/>
          <p:cNvSpPr/>
          <p:nvPr/>
        </p:nvSpPr>
        <p:spPr>
          <a:xfrm>
            <a:off x="6189111" y="4625578"/>
            <a:ext cx="5341109" cy="490339"/>
          </a:xfrm>
          <a:prstGeom prst="rect">
            <a:avLst/>
          </a:prstGeom>
          <a:noFill/>
          <a:ln/>
        </p:spPr>
        <p:txBody>
          <a:bodyPr wrap="square" lIns="0" tIns="0" rIns="0" bIns="0" rtlCol="0" anchor="t">
            <a:normAutofit/>
          </a:bodyPr>
          <a:lstStyle/>
          <a:p>
            <a:pPr algn="l" indent="0" marL="0">
              <a:lnSpc>
                <a:spcPct val="130000"/>
              </a:lnSpc>
              <a:buNone/>
            </a:pPr>
            <a:r>
              <a:rPr lang="en-US" sz="1200" dirty="0">
                <a:solidFill>
                  <a:srgbClr val="15213F"/>
                </a:solidFill>
                <a:latin typeface="Roboto" pitchFamily="34" charset="0"/>
                <a:ea typeface="Roboto" pitchFamily="34" charset="-122"/>
                <a:cs typeface="Roboto" pitchFamily="34" charset="-120"/>
              </a:rPr>
              <a:t>Sometimes it's about strategy — selling an asset, timing the market, or simply mapping out a 6–12 month runway to get there.</a:t>
            </a:r>
            <a:endParaRPr lang="en-US" sz="1200" dirty="0"/>
          </a:p>
        </p:txBody>
      </p:sp>
      <p:sp>
        <p:nvSpPr>
          <p:cNvPr id="16" name="Shape 10"/>
          <p:cNvSpPr/>
          <p:nvPr/>
        </p:nvSpPr>
        <p:spPr>
          <a:xfrm>
            <a:off x="661475" y="5283795"/>
            <a:ext cx="10868745" cy="607120"/>
          </a:xfrm>
          <a:prstGeom prst="roundRect">
            <a:avLst>
              <a:gd name="adj" fmla="val 3882"/>
            </a:avLst>
          </a:prstGeom>
          <a:solidFill>
            <a:srgbClr val="D7DFF4"/>
          </a:solidFill>
          <a:ln/>
        </p:spPr>
      </p:sp>
      <p:pic>
        <p:nvPicPr>
          <p:cNvPr id="17" name="Image 4" descr="preencoded.png">    </p:cNvPr>
          <p:cNvPicPr>
            <a:picLocks noChangeAspect="1"/>
          </p:cNvPicPr>
          <p:nvPr/>
        </p:nvPicPr>
        <p:blipFill>
          <a:blip r:embed="rId9"/>
          <a:stretch>
            <a:fillRect/>
          </a:stretch>
        </p:blipFill>
        <p:spPr>
          <a:xfrm>
            <a:off x="818534" y="5507633"/>
            <a:ext cx="196349" cy="157063"/>
          </a:xfrm>
          <a:prstGeom prst="rect">
            <a:avLst/>
          </a:prstGeom>
        </p:spPr>
      </p:pic>
      <p:sp>
        <p:nvSpPr>
          <p:cNvPr id="18" name="Text 11"/>
          <p:cNvSpPr/>
          <p:nvPr/>
        </p:nvSpPr>
        <p:spPr>
          <a:xfrm>
            <a:off x="1171943" y="5472212"/>
            <a:ext cx="10810803" cy="245170"/>
          </a:xfrm>
          <a:prstGeom prst="rect">
            <a:avLst/>
          </a:prstGeom>
          <a:noFill/>
          <a:ln/>
        </p:spPr>
        <p:txBody>
          <a:bodyPr wrap="none" lIns="0" tIns="0" rIns="0" bIns="0" rtlCol="0" anchor="t"/>
          <a:lstStyle/>
          <a:p>
            <a:pPr algn="l" indent="0" marL="0">
              <a:lnSpc>
                <a:spcPct val="130000"/>
              </a:lnSpc>
              <a:buNone/>
            </a:pPr>
            <a:r>
              <a:rPr lang="en-US" sz="1200" dirty="0">
                <a:solidFill>
                  <a:srgbClr val="000000"/>
                </a:solidFill>
                <a:latin typeface="Roboto" pitchFamily="34" charset="0"/>
                <a:ea typeface="Roboto" pitchFamily="34" charset="-122"/>
                <a:cs typeface="Roboto" pitchFamily="34" charset="-120"/>
              </a:rPr>
              <a:t>Don't disqualify yourself before talking to someone who actually understands the financing options available to you.</a:t>
            </a:r>
            <a:endParaRPr lang="en-US" sz="1200" dirty="0"/>
          </a:p>
        </p:txBody>
      </p:sp>
      <p:sp>
        <p:nvSpPr>
          <p:cNvPr id="19" name="Shape 12"/>
          <p:cNvSpPr/>
          <p:nvPr/>
        </p:nvSpPr>
        <p:spPr>
          <a:xfrm>
            <a:off x="661475" y="6058793"/>
            <a:ext cx="2121541" cy="238820"/>
          </a:xfrm>
          <a:prstGeom prst="roundRect">
            <a:avLst>
              <a:gd name="adj" fmla="val 7895"/>
            </a:avLst>
          </a:prstGeom>
          <a:noFill/>
          <a:ln w="6350">
            <a:solidFill>
              <a:srgbClr val="3257B8"/>
            </a:solidFill>
            <a:prstDash val="solid"/>
          </a:ln>
        </p:spPr>
      </p:sp>
      <p:sp>
        <p:nvSpPr>
          <p:cNvPr id="20" name="Text 13"/>
          <p:cNvSpPr/>
          <p:nvPr/>
        </p:nvSpPr>
        <p:spPr>
          <a:xfrm>
            <a:off x="755730" y="6105922"/>
            <a:ext cx="2542615" cy="144562"/>
          </a:xfrm>
          <a:prstGeom prst="rect">
            <a:avLst/>
          </a:prstGeom>
          <a:noFill/>
          <a:ln/>
        </p:spPr>
        <p:txBody>
          <a:bodyPr wrap="none" lIns="0" tIns="0" rIns="0" bIns="0" rtlCol="0" anchor="t"/>
          <a:lstStyle/>
          <a:p>
            <a:pPr algn="l" indent="0" marL="0">
              <a:lnSpc>
                <a:spcPct val="96000"/>
              </a:lnSpc>
              <a:buNone/>
            </a:pPr>
            <a:r>
              <a:rPr lang="en-US" sz="950" dirty="0">
                <a:solidFill>
                  <a:srgbClr val="3257B8"/>
                </a:solidFill>
                <a:latin typeface="Roboto" pitchFamily="34" charset="0"/>
                <a:ea typeface="Roboto" pitchFamily="34" charset="-122"/>
                <a:cs typeface="Roboto" pitchFamily="34" charset="-120"/>
              </a:rPr>
              <a:t>DAVID STARLING | NMLS# 119565</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1475" y="593527"/>
            <a:ext cx="10868745" cy="465138"/>
          </a:xfrm>
          <a:prstGeom prst="rect">
            <a:avLst/>
          </a:prstGeom>
          <a:noFill/>
          <a:ln/>
        </p:spPr>
        <p:txBody>
          <a:bodyPr wrap="none" lIns="0" tIns="0" rIns="0" bIns="0" rtlCol="0" anchor="t"/>
          <a:lstStyle/>
          <a:p>
            <a:pPr algn="l" indent="0" marL="0">
              <a:lnSpc>
                <a:spcPct val="104000"/>
              </a:lnSpc>
              <a:buNone/>
            </a:pPr>
            <a:r>
              <a:rPr lang="en-US" sz="2900" dirty="0">
                <a:solidFill>
                  <a:srgbClr val="3257B8"/>
                </a:solidFill>
                <a:latin typeface="Roboto Slab" pitchFamily="34" charset="0"/>
                <a:ea typeface="Roboto Slab" pitchFamily="34" charset="-122"/>
                <a:cs typeface="Roboto Slab" pitchFamily="34" charset="-120"/>
              </a:rPr>
              <a:t>The 4 Numbers You Need to Know</a:t>
            </a:r>
            <a:endParaRPr lang="en-US" sz="2900" dirty="0"/>
          </a:p>
        </p:txBody>
      </p:sp>
      <p:sp>
        <p:nvSpPr>
          <p:cNvPr id="3" name="Text 1"/>
          <p:cNvSpPr/>
          <p:nvPr/>
        </p:nvSpPr>
        <p:spPr>
          <a:xfrm>
            <a:off x="661475" y="1326555"/>
            <a:ext cx="10868745" cy="452438"/>
          </a:xfrm>
          <a:prstGeom prst="rect">
            <a:avLst/>
          </a:prstGeom>
          <a:noFill/>
          <a:ln/>
        </p:spPr>
        <p:txBody>
          <a:bodyPr wrap="square" lIns="0" tIns="0" rIns="0" bIns="0" rtlCol="0" anchor="t">
            <a:normAutofit/>
          </a:bodyPr>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If you're thinking about your first investment property, the conversation doesn't have to be overwhelming. David focuses on four core numbers that paint the complete financial picture — and give you a clear foundation to make a smart decision.</a:t>
            </a:r>
            <a:endParaRPr lang="en-US" sz="1150" dirty="0"/>
          </a:p>
        </p:txBody>
      </p:sp>
      <p:sp>
        <p:nvSpPr>
          <p:cNvPr id="4" name="Text 2"/>
          <p:cNvSpPr/>
          <p:nvPr/>
        </p:nvSpPr>
        <p:spPr>
          <a:xfrm>
            <a:off x="928962" y="2004120"/>
            <a:ext cx="4815561" cy="491232"/>
          </a:xfrm>
          <a:prstGeom prst="rect">
            <a:avLst/>
          </a:prstGeom>
          <a:noFill/>
          <a:ln/>
        </p:spPr>
        <p:txBody>
          <a:bodyPr wrap="none" lIns="0" tIns="0" rIns="0" bIns="0" rtlCol="0" anchor="t"/>
          <a:lstStyle/>
          <a:p>
            <a:pPr algn="ctr" indent="0" marL="0">
              <a:lnSpc>
                <a:spcPct val="83000"/>
              </a:lnSpc>
              <a:buNone/>
            </a:pPr>
            <a:r>
              <a:rPr lang="en-US" sz="3850" dirty="0">
                <a:solidFill>
                  <a:srgbClr val="15213F"/>
                </a:solidFill>
                <a:latin typeface="Roboto Slab" pitchFamily="34" charset="0"/>
                <a:ea typeface="Roboto Slab" pitchFamily="34" charset="-122"/>
                <a:cs typeface="Roboto Slab" pitchFamily="34" charset="-120"/>
              </a:rPr>
              <a:t>1</a:t>
            </a:r>
            <a:endParaRPr lang="en-US" sz="3850" dirty="0"/>
          </a:p>
        </p:txBody>
      </p:sp>
      <p:sp>
        <p:nvSpPr>
          <p:cNvPr id="5" name="Text 3"/>
          <p:cNvSpPr/>
          <p:nvPr/>
        </p:nvSpPr>
        <p:spPr>
          <a:xfrm>
            <a:off x="661475" y="2670175"/>
            <a:ext cx="5350634" cy="232470"/>
          </a:xfrm>
          <a:prstGeom prst="rect">
            <a:avLst/>
          </a:prstGeom>
          <a:noFill/>
          <a:ln/>
        </p:spPr>
        <p:txBody>
          <a:bodyPr wrap="none" lIns="0" tIns="0" rIns="0" bIns="0" rtlCol="0" anchor="t"/>
          <a:lstStyle/>
          <a:p>
            <a:pPr algn="ctr"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Purchase Price</a:t>
            </a:r>
            <a:endParaRPr lang="en-US" sz="1450" dirty="0"/>
          </a:p>
        </p:txBody>
      </p:sp>
      <p:sp>
        <p:nvSpPr>
          <p:cNvPr id="6" name="Text 4"/>
          <p:cNvSpPr/>
          <p:nvPr/>
        </p:nvSpPr>
        <p:spPr>
          <a:xfrm>
            <a:off x="661475" y="2983012"/>
            <a:ext cx="5350634" cy="226219"/>
          </a:xfrm>
          <a:prstGeom prst="rect">
            <a:avLst/>
          </a:prstGeom>
          <a:noFill/>
          <a:ln/>
        </p:spPr>
        <p:txBody>
          <a:bodyPr wrap="none" lIns="0" tIns="0" rIns="0" bIns="0" rtlCol="0" anchor="t"/>
          <a:lstStyle/>
          <a:p>
            <a:pPr algn="ctr" indent="0" marL="0">
              <a:lnSpc>
                <a:spcPct val="127000"/>
              </a:lnSpc>
              <a:buNone/>
            </a:pPr>
            <a:r>
              <a:rPr lang="en-US" sz="1150" dirty="0">
                <a:solidFill>
                  <a:srgbClr val="15213F"/>
                </a:solidFill>
                <a:latin typeface="Roboto" pitchFamily="34" charset="0"/>
                <a:ea typeface="Roboto" pitchFamily="34" charset="-122"/>
                <a:cs typeface="Roboto" pitchFamily="34" charset="-120"/>
              </a:rPr>
              <a:t>What does the property actually cost? This sets the baseline for everything else.</a:t>
            </a:r>
            <a:endParaRPr lang="en-US" sz="1150" dirty="0"/>
          </a:p>
        </p:txBody>
      </p:sp>
      <p:sp>
        <p:nvSpPr>
          <p:cNvPr id="7" name="Text 5"/>
          <p:cNvSpPr/>
          <p:nvPr/>
        </p:nvSpPr>
        <p:spPr>
          <a:xfrm>
            <a:off x="6446974" y="2004120"/>
            <a:ext cx="4815660" cy="491232"/>
          </a:xfrm>
          <a:prstGeom prst="rect">
            <a:avLst/>
          </a:prstGeom>
          <a:noFill/>
          <a:ln/>
        </p:spPr>
        <p:txBody>
          <a:bodyPr wrap="none" lIns="0" tIns="0" rIns="0" bIns="0" rtlCol="0" anchor="t"/>
          <a:lstStyle/>
          <a:p>
            <a:pPr algn="ctr" indent="0" marL="0">
              <a:lnSpc>
                <a:spcPct val="83000"/>
              </a:lnSpc>
              <a:buNone/>
            </a:pPr>
            <a:r>
              <a:rPr lang="en-US" sz="3850" dirty="0">
                <a:solidFill>
                  <a:srgbClr val="15213F"/>
                </a:solidFill>
                <a:latin typeface="Roboto Slab" pitchFamily="34" charset="0"/>
                <a:ea typeface="Roboto Slab" pitchFamily="34" charset="-122"/>
                <a:cs typeface="Roboto Slab" pitchFamily="34" charset="-120"/>
              </a:rPr>
              <a:t>2</a:t>
            </a:r>
            <a:endParaRPr lang="en-US" sz="3850" dirty="0"/>
          </a:p>
        </p:txBody>
      </p:sp>
      <p:sp>
        <p:nvSpPr>
          <p:cNvPr id="8" name="Text 6"/>
          <p:cNvSpPr/>
          <p:nvPr/>
        </p:nvSpPr>
        <p:spPr>
          <a:xfrm>
            <a:off x="6179487" y="2670175"/>
            <a:ext cx="5350733" cy="232470"/>
          </a:xfrm>
          <a:prstGeom prst="rect">
            <a:avLst/>
          </a:prstGeom>
          <a:noFill/>
          <a:ln/>
        </p:spPr>
        <p:txBody>
          <a:bodyPr wrap="none" lIns="0" tIns="0" rIns="0" bIns="0" rtlCol="0" anchor="t"/>
          <a:lstStyle/>
          <a:p>
            <a:pPr algn="ctr"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Cash Needed</a:t>
            </a:r>
            <a:endParaRPr lang="en-US" sz="1450" dirty="0"/>
          </a:p>
        </p:txBody>
      </p:sp>
      <p:sp>
        <p:nvSpPr>
          <p:cNvPr id="9" name="Text 7"/>
          <p:cNvSpPr/>
          <p:nvPr/>
        </p:nvSpPr>
        <p:spPr>
          <a:xfrm>
            <a:off x="6179487" y="2983012"/>
            <a:ext cx="5350733" cy="452438"/>
          </a:xfrm>
          <a:prstGeom prst="rect">
            <a:avLst/>
          </a:prstGeom>
          <a:noFill/>
          <a:ln/>
        </p:spPr>
        <p:txBody>
          <a:bodyPr wrap="square" lIns="0" tIns="0" rIns="0" bIns="0" rtlCol="0" anchor="t">
            <a:normAutofit/>
          </a:bodyPr>
          <a:lstStyle/>
          <a:p>
            <a:pPr algn="ctr" indent="0" marL="0">
              <a:lnSpc>
                <a:spcPct val="127000"/>
              </a:lnSpc>
              <a:buNone/>
            </a:pPr>
            <a:r>
              <a:rPr lang="en-US" sz="1150" dirty="0">
                <a:solidFill>
                  <a:srgbClr val="15213F"/>
                </a:solidFill>
                <a:latin typeface="Roboto" pitchFamily="34" charset="0"/>
                <a:ea typeface="Roboto" pitchFamily="34" charset="-122"/>
                <a:cs typeface="Roboto" pitchFamily="34" charset="-120"/>
              </a:rPr>
              <a:t>Down payment, closing costs, and reserves — how much do you need to bring to the table?</a:t>
            </a:r>
            <a:endParaRPr lang="en-US" sz="1150" dirty="0"/>
          </a:p>
        </p:txBody>
      </p:sp>
      <p:sp>
        <p:nvSpPr>
          <p:cNvPr id="10" name="Text 8"/>
          <p:cNvSpPr/>
          <p:nvPr/>
        </p:nvSpPr>
        <p:spPr>
          <a:xfrm>
            <a:off x="928962" y="3777754"/>
            <a:ext cx="4815561" cy="491232"/>
          </a:xfrm>
          <a:prstGeom prst="rect">
            <a:avLst/>
          </a:prstGeom>
          <a:noFill/>
          <a:ln/>
        </p:spPr>
        <p:txBody>
          <a:bodyPr wrap="none" lIns="0" tIns="0" rIns="0" bIns="0" rtlCol="0" anchor="t"/>
          <a:lstStyle/>
          <a:p>
            <a:pPr algn="ctr" indent="0" marL="0">
              <a:lnSpc>
                <a:spcPct val="83000"/>
              </a:lnSpc>
              <a:buNone/>
            </a:pPr>
            <a:r>
              <a:rPr lang="en-US" sz="3850" dirty="0">
                <a:solidFill>
                  <a:srgbClr val="15213F"/>
                </a:solidFill>
                <a:latin typeface="Roboto Slab" pitchFamily="34" charset="0"/>
                <a:ea typeface="Roboto Slab" pitchFamily="34" charset="-122"/>
                <a:cs typeface="Roboto Slab" pitchFamily="34" charset="-120"/>
              </a:rPr>
              <a:t>3</a:t>
            </a:r>
            <a:endParaRPr lang="en-US" sz="3850" dirty="0"/>
          </a:p>
        </p:txBody>
      </p:sp>
      <p:sp>
        <p:nvSpPr>
          <p:cNvPr id="11" name="Text 9"/>
          <p:cNvSpPr/>
          <p:nvPr/>
        </p:nvSpPr>
        <p:spPr>
          <a:xfrm>
            <a:off x="661475" y="4443809"/>
            <a:ext cx="5350634" cy="232470"/>
          </a:xfrm>
          <a:prstGeom prst="rect">
            <a:avLst/>
          </a:prstGeom>
          <a:noFill/>
          <a:ln/>
        </p:spPr>
        <p:txBody>
          <a:bodyPr wrap="none" lIns="0" tIns="0" rIns="0" bIns="0" rtlCol="0" anchor="t"/>
          <a:lstStyle/>
          <a:p>
            <a:pPr algn="ctr"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Monthly Payment</a:t>
            </a:r>
            <a:endParaRPr lang="en-US" sz="1450" dirty="0"/>
          </a:p>
        </p:txBody>
      </p:sp>
      <p:sp>
        <p:nvSpPr>
          <p:cNvPr id="12" name="Text 10"/>
          <p:cNvSpPr/>
          <p:nvPr/>
        </p:nvSpPr>
        <p:spPr>
          <a:xfrm>
            <a:off x="661475" y="4756646"/>
            <a:ext cx="5350634" cy="452438"/>
          </a:xfrm>
          <a:prstGeom prst="rect">
            <a:avLst/>
          </a:prstGeom>
          <a:noFill/>
          <a:ln/>
        </p:spPr>
        <p:txBody>
          <a:bodyPr wrap="square" lIns="0" tIns="0" rIns="0" bIns="0" rtlCol="0" anchor="t">
            <a:normAutofit/>
          </a:bodyPr>
          <a:lstStyle/>
          <a:p>
            <a:pPr algn="ctr" indent="0" marL="0">
              <a:lnSpc>
                <a:spcPct val="127000"/>
              </a:lnSpc>
              <a:buNone/>
            </a:pPr>
            <a:r>
              <a:rPr lang="en-US" sz="1150" dirty="0">
                <a:solidFill>
                  <a:srgbClr val="15213F"/>
                </a:solidFill>
                <a:latin typeface="Roboto" pitchFamily="34" charset="0"/>
                <a:ea typeface="Roboto" pitchFamily="34" charset="-122"/>
                <a:cs typeface="Roboto" pitchFamily="34" charset="-120"/>
              </a:rPr>
              <a:t>Principal, interest, taxes, and insurance — what does the full monthly obligation look like?</a:t>
            </a:r>
            <a:endParaRPr lang="en-US" sz="1150" dirty="0"/>
          </a:p>
        </p:txBody>
      </p:sp>
      <p:sp>
        <p:nvSpPr>
          <p:cNvPr id="13" name="Text 11"/>
          <p:cNvSpPr/>
          <p:nvPr/>
        </p:nvSpPr>
        <p:spPr>
          <a:xfrm>
            <a:off x="6446974" y="3777754"/>
            <a:ext cx="4815660" cy="491232"/>
          </a:xfrm>
          <a:prstGeom prst="rect">
            <a:avLst/>
          </a:prstGeom>
          <a:noFill/>
          <a:ln/>
        </p:spPr>
        <p:txBody>
          <a:bodyPr wrap="none" lIns="0" tIns="0" rIns="0" bIns="0" rtlCol="0" anchor="t"/>
          <a:lstStyle/>
          <a:p>
            <a:pPr algn="ctr" indent="0" marL="0">
              <a:lnSpc>
                <a:spcPct val="83000"/>
              </a:lnSpc>
              <a:buNone/>
            </a:pPr>
            <a:r>
              <a:rPr lang="en-US" sz="3850" dirty="0">
                <a:solidFill>
                  <a:srgbClr val="15213F"/>
                </a:solidFill>
                <a:latin typeface="Roboto Slab" pitchFamily="34" charset="0"/>
                <a:ea typeface="Roboto Slab" pitchFamily="34" charset="-122"/>
                <a:cs typeface="Roboto Slab" pitchFamily="34" charset="-120"/>
              </a:rPr>
              <a:t>4</a:t>
            </a:r>
            <a:endParaRPr lang="en-US" sz="3850" dirty="0"/>
          </a:p>
        </p:txBody>
      </p:sp>
      <p:sp>
        <p:nvSpPr>
          <p:cNvPr id="14" name="Text 12"/>
          <p:cNvSpPr/>
          <p:nvPr/>
        </p:nvSpPr>
        <p:spPr>
          <a:xfrm>
            <a:off x="6179487" y="4443809"/>
            <a:ext cx="5350733" cy="232470"/>
          </a:xfrm>
          <a:prstGeom prst="rect">
            <a:avLst/>
          </a:prstGeom>
          <a:noFill/>
          <a:ln/>
        </p:spPr>
        <p:txBody>
          <a:bodyPr wrap="none" lIns="0" tIns="0" rIns="0" bIns="0" rtlCol="0" anchor="t"/>
          <a:lstStyle/>
          <a:p>
            <a:pPr algn="ctr" indent="0" marL="0">
              <a:lnSpc>
                <a:spcPct val="104000"/>
              </a:lnSpc>
              <a:buNone/>
            </a:pPr>
            <a:r>
              <a:rPr lang="en-US" sz="1450" dirty="0">
                <a:solidFill>
                  <a:srgbClr val="15213F"/>
                </a:solidFill>
                <a:latin typeface="Roboto Slab" pitchFamily="34" charset="0"/>
                <a:ea typeface="Roboto Slab" pitchFamily="34" charset="-122"/>
                <a:cs typeface="Roboto Slab" pitchFamily="34" charset="-120"/>
              </a:rPr>
              <a:t>Potential Rental Income</a:t>
            </a:r>
            <a:endParaRPr lang="en-US" sz="1450" dirty="0"/>
          </a:p>
        </p:txBody>
      </p:sp>
      <p:sp>
        <p:nvSpPr>
          <p:cNvPr id="15" name="Text 13"/>
          <p:cNvSpPr/>
          <p:nvPr/>
        </p:nvSpPr>
        <p:spPr>
          <a:xfrm>
            <a:off x="6179487" y="4756646"/>
            <a:ext cx="5350733" cy="452438"/>
          </a:xfrm>
          <a:prstGeom prst="rect">
            <a:avLst/>
          </a:prstGeom>
          <a:noFill/>
          <a:ln/>
        </p:spPr>
        <p:txBody>
          <a:bodyPr wrap="square" lIns="0" tIns="0" rIns="0" bIns="0" rtlCol="0" anchor="t">
            <a:normAutofit/>
          </a:bodyPr>
          <a:lstStyle/>
          <a:p>
            <a:pPr algn="ctr" indent="0" marL="0">
              <a:lnSpc>
                <a:spcPct val="127000"/>
              </a:lnSpc>
              <a:buNone/>
            </a:pPr>
            <a:r>
              <a:rPr lang="en-US" sz="1150" dirty="0">
                <a:solidFill>
                  <a:srgbClr val="15213F"/>
                </a:solidFill>
                <a:latin typeface="Roboto" pitchFamily="34" charset="0"/>
                <a:ea typeface="Roboto" pitchFamily="34" charset="-122"/>
                <a:cs typeface="Roboto" pitchFamily="34" charset="-120"/>
              </a:rPr>
              <a:t>What could the property realistically generate in rent, and how does that affect the picture?</a:t>
            </a:r>
            <a:endParaRPr lang="en-US" sz="1150" dirty="0"/>
          </a:p>
        </p:txBody>
      </p:sp>
      <p:sp>
        <p:nvSpPr>
          <p:cNvPr id="16" name="Shape 14"/>
          <p:cNvSpPr/>
          <p:nvPr/>
        </p:nvSpPr>
        <p:spPr>
          <a:xfrm>
            <a:off x="661475" y="5359797"/>
            <a:ext cx="19050" cy="527645"/>
          </a:xfrm>
          <a:prstGeom prst="roundRect">
            <a:avLst>
              <a:gd name="adj" fmla="val 59999"/>
            </a:avLst>
          </a:prstGeom>
          <a:solidFill>
            <a:srgbClr val="3257B8"/>
          </a:solidFill>
          <a:ln/>
        </p:spPr>
      </p:sp>
      <p:sp>
        <p:nvSpPr>
          <p:cNvPr id="17" name="Text 15"/>
          <p:cNvSpPr/>
          <p:nvPr/>
        </p:nvSpPr>
        <p:spPr>
          <a:xfrm>
            <a:off x="884711" y="5510510"/>
            <a:ext cx="11255093" cy="226219"/>
          </a:xfrm>
          <a:prstGeom prst="rect">
            <a:avLst/>
          </a:prstGeom>
          <a:noFill/>
          <a:ln/>
        </p:spPr>
        <p:txBody>
          <a:bodyPr wrap="none" lIns="0" tIns="0" rIns="0" bIns="0" rtlCol="0" anchor="t"/>
          <a:lstStyle/>
          <a:p>
            <a:pPr algn="l" indent="0" marL="0">
              <a:lnSpc>
                <a:spcPct val="127000"/>
              </a:lnSpc>
              <a:buNone/>
            </a:pPr>
            <a:r>
              <a:rPr lang="en-US" sz="1150" dirty="0">
                <a:solidFill>
                  <a:srgbClr val="15213F"/>
                </a:solidFill>
                <a:latin typeface="Roboto" pitchFamily="34" charset="0"/>
                <a:ea typeface="Roboto" pitchFamily="34" charset="-122"/>
                <a:cs typeface="Roboto" pitchFamily="34" charset="-120"/>
              </a:rPr>
              <a:t>"We can make this complicated, or we can start with four numbers." — Scotty Hudspeth</a:t>
            </a:r>
            <a:endParaRPr lang="en-US" sz="1150" dirty="0"/>
          </a:p>
        </p:txBody>
      </p:sp>
      <p:sp>
        <p:nvSpPr>
          <p:cNvPr id="18" name="Shape 16"/>
          <p:cNvSpPr/>
          <p:nvPr/>
        </p:nvSpPr>
        <p:spPr>
          <a:xfrm>
            <a:off x="661475" y="6038155"/>
            <a:ext cx="2010816" cy="226219"/>
          </a:xfrm>
          <a:prstGeom prst="roundRect">
            <a:avLst>
              <a:gd name="adj" fmla="val 7896"/>
            </a:avLst>
          </a:prstGeom>
          <a:noFill/>
          <a:ln w="6350">
            <a:solidFill>
              <a:srgbClr val="3257B8"/>
            </a:solidFill>
            <a:prstDash val="solid"/>
          </a:ln>
        </p:spPr>
      </p:sp>
      <p:sp>
        <p:nvSpPr>
          <p:cNvPr id="19" name="Text 17"/>
          <p:cNvSpPr/>
          <p:nvPr/>
        </p:nvSpPr>
        <p:spPr>
          <a:xfrm>
            <a:off x="750769" y="6082804"/>
            <a:ext cx="2441812" cy="136922"/>
          </a:xfrm>
          <a:prstGeom prst="rect">
            <a:avLst/>
          </a:prstGeom>
          <a:noFill/>
          <a:ln/>
        </p:spPr>
        <p:txBody>
          <a:bodyPr wrap="none" lIns="0" tIns="0" rIns="0" bIns="0" rtlCol="0" anchor="t"/>
          <a:lstStyle/>
          <a:p>
            <a:pPr algn="l" indent="0" marL="0">
              <a:lnSpc>
                <a:spcPct val="96000"/>
              </a:lnSpc>
              <a:buNone/>
            </a:pPr>
            <a:r>
              <a:rPr lang="en-US" sz="900" dirty="0">
                <a:solidFill>
                  <a:srgbClr val="3257B8"/>
                </a:solidFill>
                <a:latin typeface="Roboto" pitchFamily="34" charset="0"/>
                <a:ea typeface="Roboto" pitchFamily="34" charset="-122"/>
                <a:cs typeface="Roboto" pitchFamily="34" charset="-120"/>
              </a:rPr>
              <a:t>DAVID STARLING | NMLS# 119565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582116"/>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Cash Flow Is Not Just Rent Minus Payment</a:t>
            </a:r>
            <a:endParaRPr lang="en-US" sz="3250" dirty="0"/>
          </a:p>
        </p:txBody>
      </p:sp>
      <p:sp>
        <p:nvSpPr>
          <p:cNvPr id="3" name="Text 1"/>
          <p:cNvSpPr/>
          <p:nvPr/>
        </p:nvSpPr>
        <p:spPr>
          <a:xfrm>
            <a:off x="661475" y="1429544"/>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It's one of the most common misconceptions in real estate investing: </a:t>
            </a:r>
            <a:pPr algn="l" indent="0" marL="0">
              <a:lnSpc>
                <a:spcPct val="133000"/>
              </a:lnSpc>
              <a:buNone/>
            </a:pPr>
            <a:r>
              <a:rPr lang="en-US" sz="1300" i="1" dirty="0">
                <a:solidFill>
                  <a:srgbClr val="15213F"/>
                </a:solidFill>
                <a:latin typeface="Roboto" pitchFamily="34" charset="0"/>
                <a:ea typeface="Roboto" pitchFamily="34" charset="-122"/>
                <a:cs typeface="Roboto" pitchFamily="34" charset="-120"/>
              </a:rPr>
              <a:t>"The rent is $2,500 and my mortgage is $2,000 — I'm making $500 a month!"</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Not quite. True cash flow accounting means looking at the full picture of what owning the property actually costs.</a:t>
            </a:r>
            <a:endParaRPr lang="en-US" sz="1300" dirty="0"/>
          </a:p>
        </p:txBody>
      </p:sp>
      <p:sp>
        <p:nvSpPr>
          <p:cNvPr id="4" name="Shape 2"/>
          <p:cNvSpPr/>
          <p:nvPr/>
        </p:nvSpPr>
        <p:spPr>
          <a:xfrm>
            <a:off x="542415" y="2144812"/>
            <a:ext cx="5470785" cy="2846288"/>
          </a:xfrm>
          <a:prstGeom prst="roundRect">
            <a:avLst>
              <a:gd name="adj" fmla="val 872"/>
            </a:avLst>
          </a:prstGeom>
          <a:solidFill>
            <a:srgbClr val="3257B8"/>
          </a:solidFill>
          <a:ln/>
        </p:spPr>
      </p:sp>
      <p:sp>
        <p:nvSpPr>
          <p:cNvPr id="5" name="Text 3"/>
          <p:cNvSpPr/>
          <p:nvPr/>
        </p:nvSpPr>
        <p:spPr>
          <a:xfrm>
            <a:off x="707710" y="2310110"/>
            <a:ext cx="5140196" cy="258465"/>
          </a:xfrm>
          <a:prstGeom prst="rect">
            <a:avLst/>
          </a:prstGeom>
          <a:noFill/>
          <a:ln/>
        </p:spPr>
        <p:txBody>
          <a:bodyPr wrap="none" lIns="0" tIns="0" rIns="0" bIns="0" rtlCol="0" anchor="t"/>
          <a:lstStyle/>
          <a:p>
            <a:pPr algn="l" indent="0" marL="0">
              <a:lnSpc>
                <a:spcPct val="104000"/>
              </a:lnSpc>
              <a:buNone/>
            </a:pPr>
            <a:r>
              <a:rPr lang="en-US" sz="1600" dirty="0">
                <a:solidFill>
                  <a:srgbClr val="FFFFFF"/>
                </a:solidFill>
                <a:latin typeface="Roboto Slab" pitchFamily="34" charset="0"/>
                <a:ea typeface="Roboto Slab" pitchFamily="34" charset="-122"/>
                <a:cs typeface="Roboto Slab" pitchFamily="34" charset="-120"/>
              </a:rPr>
              <a:t>What Most People Count</a:t>
            </a:r>
            <a:endParaRPr lang="en-US" sz="1600" dirty="0"/>
          </a:p>
        </p:txBody>
      </p:sp>
      <p:sp>
        <p:nvSpPr>
          <p:cNvPr id="6" name="Text 4"/>
          <p:cNvSpPr/>
          <p:nvPr/>
        </p:nvSpPr>
        <p:spPr>
          <a:xfrm>
            <a:off x="707710" y="2733873"/>
            <a:ext cx="5140196" cy="1207294"/>
          </a:xfrm>
          <a:prstGeom prst="rect">
            <a:avLst/>
          </a:prstGeom>
          <a:noFill/>
          <a:ln/>
        </p:spPr>
        <p:txBody>
          <a:bodyPr wrap="square" lIns="0" tIns="0" rIns="0" bIns="0" rtlCol="0" anchor="t">
            <a:normAutofit/>
          </a:bodyPr>
          <a:lstStyle/>
          <a:p>
            <a:pPr algn="l" indent="0" marL="0">
              <a:lnSpc>
                <a:spcPct val="133000"/>
              </a:lnSpc>
              <a:spcAft>
                <a:spcPts val="1150"/>
              </a:spcAft>
              <a:buNone/>
            </a:pPr>
            <a:r>
              <a:rPr lang="en-US" sz="1300" dirty="0">
                <a:solidFill>
                  <a:srgbClr val="FFFFFF"/>
                </a:solidFill>
                <a:latin typeface="Roboto" pitchFamily="34" charset="0"/>
                <a:ea typeface="Roboto" pitchFamily="34" charset="-122"/>
                <a:cs typeface="Roboto" pitchFamily="34" charset="-120"/>
              </a:rPr>
              <a:t>Rent collected minus the mortgage payment. That's it. It feels simple — and it feels profitable.</a:t>
            </a:r>
            <a:endParaRPr lang="en-US" sz="1300" dirty="0"/>
          </a:p>
          <a:p>
            <a:pPr algn="l" indent="0" marL="0">
              <a:lnSpc>
                <a:spcPct val="133000"/>
              </a:lnSpc>
              <a:buNone/>
            </a:pPr>
            <a:r>
              <a:rPr lang="en-US" sz="1300" dirty="0">
                <a:solidFill>
                  <a:srgbClr val="FFFFFF"/>
                </a:solidFill>
                <a:latin typeface="Roboto" pitchFamily="34" charset="0"/>
                <a:ea typeface="Roboto" pitchFamily="34" charset="-122"/>
                <a:cs typeface="Roboto" pitchFamily="34" charset="-120"/>
              </a:rPr>
              <a:t>But this approach consistently leads investors to overestimate returns and get caught off guard by real-world expenses.</a:t>
            </a:r>
            <a:endParaRPr lang="en-US" sz="1300" dirty="0"/>
          </a:p>
        </p:txBody>
      </p:sp>
      <p:sp>
        <p:nvSpPr>
          <p:cNvPr id="7" name="Text 5"/>
          <p:cNvSpPr/>
          <p:nvPr/>
        </p:nvSpPr>
        <p:spPr>
          <a:xfrm>
            <a:off x="6303904" y="2310110"/>
            <a:ext cx="5232666" cy="258465"/>
          </a:xfrm>
          <a:prstGeom prst="rect">
            <a:avLst/>
          </a:prstGeom>
          <a:noFill/>
          <a:ln/>
        </p:spPr>
        <p:txBody>
          <a:bodyPr wrap="none" lIns="0" tIns="0" rIns="0" bIns="0" rtlCol="0" anchor="t"/>
          <a:lstStyle/>
          <a:p>
            <a:pPr algn="l" indent="0" marL="0">
              <a:lnSpc>
                <a:spcPct val="104000"/>
              </a:lnSpc>
              <a:buNone/>
            </a:pPr>
            <a:r>
              <a:rPr lang="en-US" sz="1600" dirty="0">
                <a:solidFill>
                  <a:srgbClr val="3257B8"/>
                </a:solidFill>
                <a:latin typeface="Roboto Slab" pitchFamily="34" charset="0"/>
                <a:ea typeface="Roboto Slab" pitchFamily="34" charset="-122"/>
                <a:cs typeface="Roboto Slab" pitchFamily="34" charset="-120"/>
              </a:rPr>
              <a:t>What You Also Need to Include</a:t>
            </a:r>
            <a:endParaRPr lang="en-US" sz="1600" dirty="0"/>
          </a:p>
        </p:txBody>
      </p:sp>
      <p:sp>
        <p:nvSpPr>
          <p:cNvPr id="8" name="Text 6"/>
          <p:cNvSpPr/>
          <p:nvPr/>
        </p:nvSpPr>
        <p:spPr>
          <a:xfrm>
            <a:off x="6303904" y="2733873"/>
            <a:ext cx="5232666" cy="2199382"/>
          </a:xfrm>
          <a:prstGeom prst="rect">
            <a:avLst/>
          </a:prstGeom>
          <a:noFill/>
          <a:ln/>
        </p:spPr>
        <p:txBody>
          <a:bodyPr wrap="square" lIns="0" tIns="0" rIns="0" bIns="0" rtlCol="0" anchor="t">
            <a:normAutofit/>
          </a:bodyPr>
          <a:lstStyle/>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Property taxes and homeowner's insurance</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HOA dues (if applicable)</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Repairs and routine maintenance</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Property management fees</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Vacancy allowance</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Utilities when owner-paid</a:t>
            </a:r>
            <a:endParaRPr lang="en-US" sz="1300" dirty="0"/>
          </a:p>
          <a:p>
            <a:pPr algn="l" marL="264160" indent="-264160">
              <a:lnSpc>
                <a:spcPct val="133000"/>
              </a:lnSpc>
              <a:buSzPct val="100000"/>
              <a:buChar char="•"/>
            </a:pPr>
            <a:r>
              <a:rPr lang="en-US" sz="1300" dirty="0">
                <a:solidFill>
                  <a:srgbClr val="15213F"/>
                </a:solidFill>
                <a:latin typeface="Roboto" pitchFamily="34" charset="0"/>
                <a:ea typeface="Roboto" pitchFamily="34" charset="-122"/>
                <a:cs typeface="Roboto" pitchFamily="34" charset="-120"/>
              </a:rPr>
              <a:t>Capital improvements and reserve fund contributions</a:t>
            </a:r>
            <a:endParaRPr lang="en-US" sz="1300" dirty="0"/>
          </a:p>
        </p:txBody>
      </p:sp>
      <p:sp>
        <p:nvSpPr>
          <p:cNvPr id="9" name="Shape 7"/>
          <p:cNvSpPr/>
          <p:nvPr/>
        </p:nvSpPr>
        <p:spPr>
          <a:xfrm>
            <a:off x="661475" y="5177135"/>
            <a:ext cx="10868745" cy="661293"/>
          </a:xfrm>
          <a:prstGeom prst="roundRect">
            <a:avLst>
              <a:gd name="adj" fmla="val 3752"/>
            </a:avLst>
          </a:prstGeom>
          <a:solidFill>
            <a:srgbClr val="D7DFF4"/>
          </a:solidFill>
          <a:ln/>
        </p:spPr>
      </p:sp>
      <p:pic>
        <p:nvPicPr>
          <p:cNvPr id="10" name="Image 0" descr="preencoded.png">    </p:cNvPr>
          <p:cNvPicPr>
            <a:picLocks noChangeAspect="1"/>
          </p:cNvPicPr>
          <p:nvPr/>
        </p:nvPicPr>
        <p:blipFill>
          <a:blip r:embed="rId1"/>
          <a:stretch>
            <a:fillRect/>
          </a:stretch>
        </p:blipFill>
        <p:spPr>
          <a:xfrm>
            <a:off x="826769" y="5416848"/>
            <a:ext cx="206667" cy="165298"/>
          </a:xfrm>
          <a:prstGeom prst="rect">
            <a:avLst/>
          </a:prstGeom>
        </p:spPr>
      </p:pic>
      <p:sp>
        <p:nvSpPr>
          <p:cNvPr id="11" name="Text 8"/>
          <p:cNvSpPr/>
          <p:nvPr/>
        </p:nvSpPr>
        <p:spPr>
          <a:xfrm>
            <a:off x="1198731" y="5383709"/>
            <a:ext cx="10775780" cy="264616"/>
          </a:xfrm>
          <a:prstGeom prst="rect">
            <a:avLst/>
          </a:prstGeom>
          <a:noFill/>
          <a:ln/>
        </p:spPr>
        <p:txBody>
          <a:bodyPr wrap="none" lIns="0" tIns="0" rIns="0" bIns="0" rtlCol="0" anchor="t"/>
          <a:lstStyle/>
          <a:p>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The goal isn't to talk yourself </a:t>
            </a:r>
            <a:pPr algn="l" indent="0" marL="0">
              <a:lnSpc>
                <a:spcPct val="133000"/>
              </a:lnSpc>
              <a:buNone/>
            </a:pPr>
            <a:r>
              <a:rPr lang="en-US" sz="1300" i="1" dirty="0">
                <a:solidFill>
                  <a:srgbClr val="000000"/>
                </a:solidFill>
                <a:latin typeface="Roboto" pitchFamily="34" charset="0"/>
                <a:ea typeface="Roboto" pitchFamily="34" charset="-122"/>
                <a:cs typeface="Roboto" pitchFamily="34" charset="-120"/>
              </a:rPr>
              <a:t>into</a:t>
            </a:r>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 a property. It's to look at the real numbers — and make a decision based on reality.</a:t>
            </a:r>
            <a:endParaRPr lang="en-US" sz="1300" dirty="0"/>
          </a:p>
        </p:txBody>
      </p:sp>
      <p:sp>
        <p:nvSpPr>
          <p:cNvPr id="12" name="Shape 9"/>
          <p:cNvSpPr/>
          <p:nvPr/>
        </p:nvSpPr>
        <p:spPr>
          <a:xfrm>
            <a:off x="661475" y="6024463"/>
            <a:ext cx="2233755" cy="251420"/>
          </a:xfrm>
          <a:prstGeom prst="roundRect">
            <a:avLst>
              <a:gd name="adj" fmla="val 7894"/>
            </a:avLst>
          </a:prstGeom>
          <a:noFill/>
          <a:ln w="6350">
            <a:solidFill>
              <a:srgbClr val="3257B8"/>
            </a:solidFill>
            <a:prstDash val="solid"/>
          </a:ln>
        </p:spPr>
      </p:sp>
      <p:sp>
        <p:nvSpPr>
          <p:cNvPr id="13" name="Text 10"/>
          <p:cNvSpPr/>
          <p:nvPr/>
        </p:nvSpPr>
        <p:spPr>
          <a:xfrm>
            <a:off x="760691" y="6074073"/>
            <a:ext cx="2644907" cy="152202"/>
          </a:xfrm>
          <a:prstGeom prst="rect">
            <a:avLst/>
          </a:prstGeom>
          <a:noFill/>
          <a:ln/>
        </p:spPr>
        <p:txBody>
          <a:bodyPr wrap="none" lIns="0" tIns="0" rIns="0" bIns="0" rtlCol="0" anchor="t"/>
          <a:lstStyle/>
          <a:p>
            <a:pPr algn="l" indent="0" marL="0">
              <a:lnSpc>
                <a:spcPct val="96000"/>
              </a:lnSpc>
              <a:buNone/>
            </a:pPr>
            <a:r>
              <a:rPr lang="en-US" sz="1000" dirty="0">
                <a:solidFill>
                  <a:srgbClr val="3257B8"/>
                </a:solidFill>
                <a:latin typeface="Roboto" pitchFamily="34" charset="0"/>
                <a:ea typeface="Roboto" pitchFamily="34" charset="-122"/>
                <a:cs typeface="Roboto" pitchFamily="34" charset="-120"/>
              </a:rPr>
              <a:t>DAVID STARLING | NMLS# 119565</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475" y="819646"/>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What Makes a Good First Investment Property?</a:t>
            </a:r>
            <a:endParaRPr lang="en-US" sz="3250" dirty="0"/>
          </a:p>
        </p:txBody>
      </p:sp>
      <p:sp>
        <p:nvSpPr>
          <p:cNvPr id="3" name="Text 1"/>
          <p:cNvSpPr/>
          <p:nvPr/>
        </p:nvSpPr>
        <p:spPr>
          <a:xfrm>
            <a:off x="661475" y="1667073"/>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Your first investment property doesn't need to be a grand slam. The goal is to get on base — buy something solid, learn the process, and build from there. Here's what to evaluate before you fall in love with any particular deal.</a:t>
            </a:r>
            <a:endParaRPr lang="en-US" sz="1300" dirty="0"/>
          </a:p>
        </p:txBody>
      </p:sp>
      <p:sp>
        <p:nvSpPr>
          <p:cNvPr id="4" name="Shape 2"/>
          <p:cNvSpPr/>
          <p:nvPr/>
        </p:nvSpPr>
        <p:spPr>
          <a:xfrm>
            <a:off x="661475" y="2382341"/>
            <a:ext cx="2593216" cy="1791196"/>
          </a:xfrm>
          <a:prstGeom prst="roundRect">
            <a:avLst>
              <a:gd name="adj" fmla="val 1385"/>
            </a:avLst>
          </a:prstGeom>
          <a:solidFill>
            <a:srgbClr val="FBFCFE"/>
          </a:solidFill>
          <a:ln w="19050">
            <a:solidFill>
              <a:srgbClr val="CFD2D8"/>
            </a:solidFill>
            <a:prstDash val="solid"/>
          </a:ln>
        </p:spPr>
      </p:sp>
      <p:sp>
        <p:nvSpPr>
          <p:cNvPr id="5" name="Text 3"/>
          <p:cNvSpPr/>
          <p:nvPr/>
        </p:nvSpPr>
        <p:spPr>
          <a:xfrm>
            <a:off x="845819" y="2566690"/>
            <a:ext cx="2224528" cy="264815"/>
          </a:xfrm>
          <a:prstGeom prst="rect">
            <a:avLst/>
          </a:prstGeom>
          <a:noFill/>
          <a:ln/>
        </p:spPr>
        <p:txBody>
          <a:bodyPr wrap="none" lIns="0" tIns="0" rIns="0" bIns="0" rtlCol="0" anchor="t"/>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Location</a:t>
            </a:r>
            <a:endParaRPr lang="en-US" sz="1600" dirty="0"/>
          </a:p>
        </p:txBody>
      </p:sp>
      <p:sp>
        <p:nvSpPr>
          <p:cNvPr id="6" name="Text 4"/>
          <p:cNvSpPr/>
          <p:nvPr/>
        </p:nvSpPr>
        <p:spPr>
          <a:xfrm>
            <a:off x="845819" y="2930723"/>
            <a:ext cx="2224528"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Strong neighborhoods with low vacancy and stable demand hold value over time.</a:t>
            </a:r>
            <a:endParaRPr lang="en-US" sz="1300" dirty="0"/>
          </a:p>
        </p:txBody>
      </p:sp>
      <p:sp>
        <p:nvSpPr>
          <p:cNvPr id="7" name="Shape 5"/>
          <p:cNvSpPr/>
          <p:nvPr/>
        </p:nvSpPr>
        <p:spPr>
          <a:xfrm>
            <a:off x="3419985" y="2382341"/>
            <a:ext cx="2593216" cy="1791196"/>
          </a:xfrm>
          <a:prstGeom prst="roundRect">
            <a:avLst>
              <a:gd name="adj" fmla="val 1385"/>
            </a:avLst>
          </a:prstGeom>
          <a:solidFill>
            <a:srgbClr val="FBFCFE"/>
          </a:solidFill>
          <a:ln w="19050">
            <a:solidFill>
              <a:srgbClr val="CFD2D8"/>
            </a:solidFill>
            <a:prstDash val="solid"/>
          </a:ln>
        </p:spPr>
      </p:sp>
      <p:sp>
        <p:nvSpPr>
          <p:cNvPr id="8" name="Text 6"/>
          <p:cNvSpPr/>
          <p:nvPr/>
        </p:nvSpPr>
        <p:spPr>
          <a:xfrm>
            <a:off x="3604329" y="2566690"/>
            <a:ext cx="2224528" cy="264815"/>
          </a:xfrm>
          <a:prstGeom prst="rect">
            <a:avLst/>
          </a:prstGeom>
          <a:noFill/>
          <a:ln/>
        </p:spPr>
        <p:txBody>
          <a:bodyPr wrap="none" lIns="0" tIns="0" rIns="0" bIns="0" rtlCol="0" anchor="t"/>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Rental Demand</a:t>
            </a:r>
            <a:endParaRPr lang="en-US" sz="1600" dirty="0"/>
          </a:p>
        </p:txBody>
      </p:sp>
      <p:sp>
        <p:nvSpPr>
          <p:cNvPr id="9" name="Text 7"/>
          <p:cNvSpPr/>
          <p:nvPr/>
        </p:nvSpPr>
        <p:spPr>
          <a:xfrm>
            <a:off x="3604329" y="2930723"/>
            <a:ext cx="2224528"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Is there consistent demand for rentals in this market? Research before you commit.</a:t>
            </a:r>
            <a:endParaRPr lang="en-US" sz="1300" dirty="0"/>
          </a:p>
        </p:txBody>
      </p:sp>
      <p:sp>
        <p:nvSpPr>
          <p:cNvPr id="10" name="Shape 8"/>
          <p:cNvSpPr/>
          <p:nvPr/>
        </p:nvSpPr>
        <p:spPr>
          <a:xfrm>
            <a:off x="6178495" y="2382341"/>
            <a:ext cx="2593216" cy="1791196"/>
          </a:xfrm>
          <a:prstGeom prst="roundRect">
            <a:avLst>
              <a:gd name="adj" fmla="val 1385"/>
            </a:avLst>
          </a:prstGeom>
          <a:solidFill>
            <a:srgbClr val="FBFCFE"/>
          </a:solidFill>
          <a:ln w="19050">
            <a:solidFill>
              <a:srgbClr val="CFD2D8"/>
            </a:solidFill>
            <a:prstDash val="solid"/>
          </a:ln>
        </p:spPr>
      </p:sp>
      <p:sp>
        <p:nvSpPr>
          <p:cNvPr id="11" name="Text 9"/>
          <p:cNvSpPr/>
          <p:nvPr/>
        </p:nvSpPr>
        <p:spPr>
          <a:xfrm>
            <a:off x="6362838" y="2566690"/>
            <a:ext cx="2224528" cy="264815"/>
          </a:xfrm>
          <a:prstGeom prst="rect">
            <a:avLst/>
          </a:prstGeom>
          <a:noFill/>
          <a:ln/>
        </p:spPr>
        <p:txBody>
          <a:bodyPr wrap="none" lIns="0" tIns="0" rIns="0" bIns="0" rtlCol="0" anchor="t"/>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Property Condition</a:t>
            </a:r>
            <a:endParaRPr lang="en-US" sz="1600" dirty="0"/>
          </a:p>
        </p:txBody>
      </p:sp>
      <p:sp>
        <p:nvSpPr>
          <p:cNvPr id="12" name="Text 10"/>
          <p:cNvSpPr/>
          <p:nvPr/>
        </p:nvSpPr>
        <p:spPr>
          <a:xfrm>
            <a:off x="6362838" y="2930723"/>
            <a:ext cx="2224528" cy="1058466"/>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Understand what you're buying — deferred maintenance can quickly erode your returns.</a:t>
            </a:r>
            <a:endParaRPr lang="en-US" sz="1300" dirty="0"/>
          </a:p>
        </p:txBody>
      </p:sp>
      <p:sp>
        <p:nvSpPr>
          <p:cNvPr id="13" name="Shape 11"/>
          <p:cNvSpPr/>
          <p:nvPr/>
        </p:nvSpPr>
        <p:spPr>
          <a:xfrm>
            <a:off x="8937005" y="2382341"/>
            <a:ext cx="2593216" cy="1791196"/>
          </a:xfrm>
          <a:prstGeom prst="roundRect">
            <a:avLst>
              <a:gd name="adj" fmla="val 1385"/>
            </a:avLst>
          </a:prstGeom>
          <a:solidFill>
            <a:srgbClr val="FBFCFE"/>
          </a:solidFill>
          <a:ln w="19050">
            <a:solidFill>
              <a:srgbClr val="CFD2D8"/>
            </a:solidFill>
            <a:prstDash val="solid"/>
          </a:ln>
        </p:spPr>
      </p:sp>
      <p:sp>
        <p:nvSpPr>
          <p:cNvPr id="14" name="Text 12"/>
          <p:cNvSpPr/>
          <p:nvPr/>
        </p:nvSpPr>
        <p:spPr>
          <a:xfrm>
            <a:off x="9121348" y="2566690"/>
            <a:ext cx="2224528" cy="264815"/>
          </a:xfrm>
          <a:prstGeom prst="rect">
            <a:avLst/>
          </a:prstGeom>
          <a:noFill/>
          <a:ln/>
        </p:spPr>
        <p:txBody>
          <a:bodyPr wrap="none" lIns="0" tIns="0" rIns="0" bIns="0" rtlCol="0" anchor="t"/>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Realistic Income</a:t>
            </a:r>
            <a:endParaRPr lang="en-US" sz="1600" dirty="0"/>
          </a:p>
        </p:txBody>
      </p:sp>
      <p:sp>
        <p:nvSpPr>
          <p:cNvPr id="15" name="Text 13"/>
          <p:cNvSpPr/>
          <p:nvPr/>
        </p:nvSpPr>
        <p:spPr>
          <a:xfrm>
            <a:off x="9121348" y="2930723"/>
            <a:ext cx="2224528"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Use actual comparable rents, not best-case scenarios, when building your numbers.</a:t>
            </a:r>
            <a:endParaRPr lang="en-US" sz="1300" dirty="0"/>
          </a:p>
        </p:txBody>
      </p:sp>
      <p:sp>
        <p:nvSpPr>
          <p:cNvPr id="16" name="Shape 14"/>
          <p:cNvSpPr/>
          <p:nvPr/>
        </p:nvSpPr>
        <p:spPr>
          <a:xfrm>
            <a:off x="661475" y="4338836"/>
            <a:ext cx="5351725" cy="1261963"/>
          </a:xfrm>
          <a:prstGeom prst="roundRect">
            <a:avLst>
              <a:gd name="adj" fmla="val 1966"/>
            </a:avLst>
          </a:prstGeom>
          <a:solidFill>
            <a:srgbClr val="FBFCFE"/>
          </a:solidFill>
          <a:ln w="19050">
            <a:solidFill>
              <a:srgbClr val="CFD2D8"/>
            </a:solidFill>
            <a:prstDash val="solid"/>
          </a:ln>
        </p:spPr>
      </p:sp>
      <p:sp>
        <p:nvSpPr>
          <p:cNvPr id="17" name="Text 15"/>
          <p:cNvSpPr/>
          <p:nvPr/>
        </p:nvSpPr>
        <p:spPr>
          <a:xfrm>
            <a:off x="845819" y="4523184"/>
            <a:ext cx="4983038" cy="264815"/>
          </a:xfrm>
          <a:prstGeom prst="rect">
            <a:avLst/>
          </a:prstGeom>
          <a:noFill/>
          <a:ln/>
        </p:spPr>
        <p:txBody>
          <a:bodyPr wrap="none" lIns="0" tIns="0" rIns="0" bIns="0" rtlCol="0" anchor="t"/>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Taxes &amp; Insurance</a:t>
            </a:r>
            <a:endParaRPr lang="en-US" sz="1600" dirty="0"/>
          </a:p>
        </p:txBody>
      </p:sp>
      <p:sp>
        <p:nvSpPr>
          <p:cNvPr id="18" name="Text 16"/>
          <p:cNvSpPr/>
          <p:nvPr/>
        </p:nvSpPr>
        <p:spPr>
          <a:xfrm>
            <a:off x="845819" y="4887218"/>
            <a:ext cx="4983038"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These vary significantly by location and property type — always factor them in.</a:t>
            </a:r>
            <a:endParaRPr lang="en-US" sz="1300" dirty="0"/>
          </a:p>
        </p:txBody>
      </p:sp>
      <p:sp>
        <p:nvSpPr>
          <p:cNvPr id="19" name="Shape 17"/>
          <p:cNvSpPr/>
          <p:nvPr/>
        </p:nvSpPr>
        <p:spPr>
          <a:xfrm>
            <a:off x="6178495" y="4338836"/>
            <a:ext cx="5351725" cy="1261963"/>
          </a:xfrm>
          <a:prstGeom prst="roundRect">
            <a:avLst>
              <a:gd name="adj" fmla="val 1966"/>
            </a:avLst>
          </a:prstGeom>
          <a:solidFill>
            <a:srgbClr val="FBFCFE"/>
          </a:solidFill>
          <a:ln w="19050">
            <a:solidFill>
              <a:srgbClr val="CFD2D8"/>
            </a:solidFill>
            <a:prstDash val="solid"/>
          </a:ln>
        </p:spPr>
      </p:sp>
      <p:sp>
        <p:nvSpPr>
          <p:cNvPr id="20" name="Text 18"/>
          <p:cNvSpPr/>
          <p:nvPr/>
        </p:nvSpPr>
        <p:spPr>
          <a:xfrm>
            <a:off x="6362838" y="4523184"/>
            <a:ext cx="4983038" cy="264815"/>
          </a:xfrm>
          <a:prstGeom prst="rect">
            <a:avLst/>
          </a:prstGeom>
          <a:noFill/>
          <a:ln/>
        </p:spPr>
        <p:txBody>
          <a:bodyPr wrap="none" lIns="0" tIns="0" rIns="0" bIns="0" rtlCol="0" anchor="t"/>
          <a:lstStyle/>
          <a:p>
            <a:pPr algn="l" indent="0" marL="0">
              <a:lnSpc>
                <a:spcPct val="104000"/>
              </a:lnSpc>
              <a:buNone/>
            </a:pPr>
            <a:r>
              <a:rPr lang="en-US" sz="1600" dirty="0">
                <a:solidFill>
                  <a:srgbClr val="000000"/>
                </a:solidFill>
                <a:latin typeface="Roboto Slab" pitchFamily="34" charset="0"/>
                <a:ea typeface="Roboto Slab" pitchFamily="34" charset="-122"/>
                <a:cs typeface="Roboto Slab" pitchFamily="34" charset="-120"/>
              </a:rPr>
              <a:t>🔄</a:t>
            </a:r>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 Resale Potential</a:t>
            </a:r>
            <a:endParaRPr lang="en-US" sz="1600" dirty="0"/>
          </a:p>
        </p:txBody>
      </p:sp>
      <p:sp>
        <p:nvSpPr>
          <p:cNvPr id="21" name="Text 19"/>
          <p:cNvSpPr/>
          <p:nvPr/>
        </p:nvSpPr>
        <p:spPr>
          <a:xfrm>
            <a:off x="6362838" y="4887218"/>
            <a:ext cx="4983038"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Think beyond today. A good investment property should also hold long-term resale value.</a:t>
            </a:r>
            <a:endParaRPr lang="en-US" sz="1300" dirty="0"/>
          </a:p>
        </p:txBody>
      </p:sp>
      <p:sp>
        <p:nvSpPr>
          <p:cNvPr id="22" name="Shape 20"/>
          <p:cNvSpPr/>
          <p:nvPr/>
        </p:nvSpPr>
        <p:spPr>
          <a:xfrm>
            <a:off x="661475" y="5786834"/>
            <a:ext cx="2233755" cy="251420"/>
          </a:xfrm>
          <a:prstGeom prst="roundRect">
            <a:avLst>
              <a:gd name="adj" fmla="val 7894"/>
            </a:avLst>
          </a:prstGeom>
          <a:noFill/>
          <a:ln w="6350">
            <a:solidFill>
              <a:srgbClr val="3257B8"/>
            </a:solidFill>
            <a:prstDash val="solid"/>
          </a:ln>
        </p:spPr>
      </p:sp>
      <p:sp>
        <p:nvSpPr>
          <p:cNvPr id="23" name="Text 21"/>
          <p:cNvSpPr/>
          <p:nvPr/>
        </p:nvSpPr>
        <p:spPr>
          <a:xfrm>
            <a:off x="760691" y="5836444"/>
            <a:ext cx="2644907" cy="152202"/>
          </a:xfrm>
          <a:prstGeom prst="rect">
            <a:avLst/>
          </a:prstGeom>
          <a:noFill/>
          <a:ln/>
        </p:spPr>
        <p:txBody>
          <a:bodyPr wrap="none" lIns="0" tIns="0" rIns="0" bIns="0" rtlCol="0" anchor="t"/>
          <a:lstStyle/>
          <a:p>
            <a:pPr algn="l" indent="0" marL="0">
              <a:lnSpc>
                <a:spcPct val="96000"/>
              </a:lnSpc>
              <a:buNone/>
            </a:pPr>
            <a:r>
              <a:rPr lang="en-US" sz="1000" dirty="0">
                <a:solidFill>
                  <a:srgbClr val="3257B8"/>
                </a:solidFill>
                <a:latin typeface="Roboto" pitchFamily="34" charset="0"/>
                <a:ea typeface="Roboto" pitchFamily="34" charset="-122"/>
                <a:cs typeface="Roboto" pitchFamily="34" charset="-120"/>
              </a:rPr>
              <a:t>DAVID STARLING | NMLS# 119565</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475" y="903287"/>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The Second Home Conversation</a:t>
            </a:r>
            <a:endParaRPr lang="en-US" sz="3250" dirty="0"/>
          </a:p>
        </p:txBody>
      </p:sp>
      <p:sp>
        <p:nvSpPr>
          <p:cNvPr id="3" name="Text 1"/>
          <p:cNvSpPr/>
          <p:nvPr/>
        </p:nvSpPr>
        <p:spPr>
          <a:xfrm>
            <a:off x="661475" y="1750715"/>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For many buyers, the dream of a beach house, a mountain cabin, or a lakeside retreat is deeply personal. But turning that dream into a smart financial decision requires a clear-eyed look at the details — before you start touring properties.</a:t>
            </a:r>
            <a:endParaRPr lang="en-US" sz="1300" dirty="0"/>
          </a:p>
        </p:txBody>
      </p:sp>
      <p:pic>
        <p:nvPicPr>
          <p:cNvPr id="4" name="Image 0" descr="preencoded.png">    </p:cNvPr>
          <p:cNvPicPr>
            <a:picLocks noChangeAspect="1"/>
          </p:cNvPicPr>
          <p:nvPr/>
        </p:nvPicPr>
        <p:blipFill>
          <a:blip r:embed="rId1"/>
          <a:stretch>
            <a:fillRect/>
          </a:stretch>
        </p:blipFill>
        <p:spPr>
          <a:xfrm>
            <a:off x="661475" y="2465983"/>
            <a:ext cx="766644" cy="473770"/>
          </a:xfrm>
          <a:prstGeom prst="rect">
            <a:avLst/>
          </a:prstGeom>
        </p:spPr>
      </p:pic>
      <p:sp>
        <p:nvSpPr>
          <p:cNvPr id="5" name="Text 2"/>
          <p:cNvSpPr/>
          <p:nvPr/>
        </p:nvSpPr>
        <p:spPr>
          <a:xfrm>
            <a:off x="1634786" y="2465983"/>
            <a:ext cx="2511759" cy="516930"/>
          </a:xfrm>
          <a:prstGeom prst="rect">
            <a:avLst/>
          </a:prstGeom>
          <a:noFill/>
          <a:ln/>
        </p:spPr>
        <p:txBody>
          <a:bodyPr wrap="square" lIns="0" tIns="0" rIns="0" bIns="0" rtlCol="0" anchor="t">
            <a:normAutofit/>
          </a:bodyPr>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Intended Use &amp; Occupancy</a:t>
            </a:r>
            <a:endParaRPr lang="en-US" sz="1600" dirty="0"/>
          </a:p>
        </p:txBody>
      </p:sp>
      <p:sp>
        <p:nvSpPr>
          <p:cNvPr id="6" name="Text 3"/>
          <p:cNvSpPr/>
          <p:nvPr/>
        </p:nvSpPr>
        <p:spPr>
          <a:xfrm>
            <a:off x="1634786" y="3082131"/>
            <a:ext cx="2511759" cy="1587698"/>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How you plan to use the property directly affects what loan programs are available. Occupancy requirements must be met and should be clearly understood before financing.</a:t>
            </a:r>
            <a:endParaRPr lang="en-US" sz="1300" dirty="0"/>
          </a:p>
        </p:txBody>
      </p:sp>
      <p:pic>
        <p:nvPicPr>
          <p:cNvPr id="7" name="Image 1" descr="preencoded.png">    </p:cNvPr>
          <p:cNvPicPr>
            <a:picLocks noChangeAspect="1"/>
          </p:cNvPicPr>
          <p:nvPr/>
        </p:nvPicPr>
        <p:blipFill>
          <a:blip r:embed="rId2"/>
          <a:stretch>
            <a:fillRect/>
          </a:stretch>
        </p:blipFill>
        <p:spPr>
          <a:xfrm>
            <a:off x="4353213" y="2465983"/>
            <a:ext cx="766644" cy="473770"/>
          </a:xfrm>
          <a:prstGeom prst="rect">
            <a:avLst/>
          </a:prstGeom>
        </p:spPr>
      </p:pic>
      <p:sp>
        <p:nvSpPr>
          <p:cNvPr id="8" name="Text 4"/>
          <p:cNvSpPr/>
          <p:nvPr/>
        </p:nvSpPr>
        <p:spPr>
          <a:xfrm>
            <a:off x="5326525" y="2465983"/>
            <a:ext cx="2511858" cy="516930"/>
          </a:xfrm>
          <a:prstGeom prst="rect">
            <a:avLst/>
          </a:prstGeom>
          <a:noFill/>
          <a:ln/>
        </p:spPr>
        <p:txBody>
          <a:bodyPr wrap="square" lIns="0" tIns="0" rIns="0" bIns="0" rtlCol="0" anchor="t">
            <a:normAutofit/>
          </a:bodyPr>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Affordability &amp; Down Payment</a:t>
            </a:r>
            <a:endParaRPr lang="en-US" sz="1600" dirty="0"/>
          </a:p>
        </p:txBody>
      </p:sp>
      <p:sp>
        <p:nvSpPr>
          <p:cNvPr id="9" name="Text 5"/>
          <p:cNvSpPr/>
          <p:nvPr/>
        </p:nvSpPr>
        <p:spPr>
          <a:xfrm>
            <a:off x="5326525" y="3082131"/>
            <a:ext cx="2511858" cy="1323082"/>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A second home adds to your existing financial obligations. Model the full monthly cost — not just the mortgage — against your budget to confirm it's sustainable.</a:t>
            </a:r>
            <a:endParaRPr lang="en-US" sz="1300" dirty="0"/>
          </a:p>
        </p:txBody>
      </p:sp>
      <p:pic>
        <p:nvPicPr>
          <p:cNvPr id="10" name="Image 2" descr="preencoded.png">    </p:cNvPr>
          <p:cNvPicPr>
            <a:picLocks noChangeAspect="1"/>
          </p:cNvPicPr>
          <p:nvPr/>
        </p:nvPicPr>
        <p:blipFill>
          <a:blip r:embed="rId3"/>
          <a:stretch>
            <a:fillRect/>
          </a:stretch>
        </p:blipFill>
        <p:spPr>
          <a:xfrm>
            <a:off x="8045050" y="2465983"/>
            <a:ext cx="766644" cy="473770"/>
          </a:xfrm>
          <a:prstGeom prst="rect">
            <a:avLst/>
          </a:prstGeom>
        </p:spPr>
      </p:pic>
      <p:sp>
        <p:nvSpPr>
          <p:cNvPr id="11" name="Text 6"/>
          <p:cNvSpPr/>
          <p:nvPr/>
        </p:nvSpPr>
        <p:spPr>
          <a:xfrm>
            <a:off x="9018362" y="2465983"/>
            <a:ext cx="2511858"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Short-Term Rental Plans</a:t>
            </a:r>
            <a:endParaRPr lang="en-US" sz="1600" dirty="0"/>
          </a:p>
        </p:txBody>
      </p:sp>
      <p:sp>
        <p:nvSpPr>
          <p:cNvPr id="12" name="Text 7"/>
          <p:cNvSpPr/>
          <p:nvPr/>
        </p:nvSpPr>
        <p:spPr>
          <a:xfrm>
            <a:off x="9018362" y="2823666"/>
            <a:ext cx="2511858" cy="1587698"/>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Thinking about renting it on Airbnb or VRBO when you're not there? This conversation needs to happen </a:t>
            </a:r>
            <a:pPr algn="l" indent="0" marL="0">
              <a:lnSpc>
                <a:spcPct val="133000"/>
              </a:lnSpc>
              <a:buNone/>
            </a:pPr>
            <a:r>
              <a:rPr lang="en-US" sz="1300" i="1" dirty="0">
                <a:solidFill>
                  <a:srgbClr val="15213F"/>
                </a:solidFill>
                <a:latin typeface="Roboto" pitchFamily="34" charset="0"/>
                <a:ea typeface="Roboto" pitchFamily="34" charset="-122"/>
                <a:cs typeface="Roboto" pitchFamily="34" charset="-120"/>
              </a:rPr>
              <a:t>before</a:t>
            </a:r>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 you buy — it can impact your loan type, insurance, and financing options.</a:t>
            </a:r>
            <a:endParaRPr lang="en-US" sz="1300" dirty="0"/>
          </a:p>
        </p:txBody>
      </p:sp>
      <p:sp>
        <p:nvSpPr>
          <p:cNvPr id="13" name="Shape 8"/>
          <p:cNvSpPr/>
          <p:nvPr/>
        </p:nvSpPr>
        <p:spPr>
          <a:xfrm>
            <a:off x="661475" y="4855865"/>
            <a:ext cx="10868745" cy="661293"/>
          </a:xfrm>
          <a:prstGeom prst="roundRect">
            <a:avLst>
              <a:gd name="adj" fmla="val 3752"/>
            </a:avLst>
          </a:prstGeom>
          <a:solidFill>
            <a:srgbClr val="D7DFF4"/>
          </a:solidFill>
          <a:ln/>
        </p:spPr>
      </p:sp>
      <p:pic>
        <p:nvPicPr>
          <p:cNvPr id="14" name="Image 3" descr="preencoded.png">    </p:cNvPr>
          <p:cNvPicPr>
            <a:picLocks noChangeAspect="1"/>
          </p:cNvPicPr>
          <p:nvPr/>
        </p:nvPicPr>
        <p:blipFill>
          <a:blip r:embed="rId4"/>
          <a:stretch>
            <a:fillRect/>
          </a:stretch>
        </p:blipFill>
        <p:spPr>
          <a:xfrm>
            <a:off x="826769" y="5095577"/>
            <a:ext cx="206667" cy="165298"/>
          </a:xfrm>
          <a:prstGeom prst="rect">
            <a:avLst/>
          </a:prstGeom>
        </p:spPr>
      </p:pic>
      <p:sp>
        <p:nvSpPr>
          <p:cNvPr id="15" name="Text 9"/>
          <p:cNvSpPr/>
          <p:nvPr/>
        </p:nvSpPr>
        <p:spPr>
          <a:xfrm>
            <a:off x="1198731" y="5062438"/>
            <a:ext cx="10775780" cy="264616"/>
          </a:xfrm>
          <a:prstGeom prst="rect">
            <a:avLst/>
          </a:prstGeom>
          <a:noFill/>
          <a:ln/>
        </p:spPr>
        <p:txBody>
          <a:bodyPr wrap="none" lIns="0" tIns="0" rIns="0" bIns="0" rtlCol="0" anchor="t"/>
          <a:lstStyle/>
          <a:p>
            <a:pPr algn="l" indent="0" marL="0">
              <a:lnSpc>
                <a:spcPct val="133000"/>
              </a:lnSpc>
              <a:buNone/>
            </a:pPr>
            <a:r>
              <a:rPr lang="en-US" sz="1300" dirty="0">
                <a:solidFill>
                  <a:srgbClr val="000000"/>
                </a:solidFill>
                <a:latin typeface="Roboto" pitchFamily="34" charset="0"/>
                <a:ea typeface="Roboto" pitchFamily="34" charset="-122"/>
                <a:cs typeface="Roboto" pitchFamily="34" charset="-120"/>
              </a:rPr>
              <a:t>The way you plan to use the property matters — both for your lifestyle and your loan.</a:t>
            </a:r>
            <a:endParaRPr lang="en-US" sz="1300" dirty="0"/>
          </a:p>
        </p:txBody>
      </p:sp>
      <p:sp>
        <p:nvSpPr>
          <p:cNvPr id="16" name="Shape 10"/>
          <p:cNvSpPr/>
          <p:nvPr/>
        </p:nvSpPr>
        <p:spPr>
          <a:xfrm>
            <a:off x="661475" y="5703193"/>
            <a:ext cx="2233755" cy="251420"/>
          </a:xfrm>
          <a:prstGeom prst="roundRect">
            <a:avLst>
              <a:gd name="adj" fmla="val 7894"/>
            </a:avLst>
          </a:prstGeom>
          <a:noFill/>
          <a:ln w="6350">
            <a:solidFill>
              <a:srgbClr val="3257B8"/>
            </a:solidFill>
            <a:prstDash val="solid"/>
          </a:ln>
        </p:spPr>
      </p:sp>
      <p:sp>
        <p:nvSpPr>
          <p:cNvPr id="17" name="Text 11"/>
          <p:cNvSpPr/>
          <p:nvPr/>
        </p:nvSpPr>
        <p:spPr>
          <a:xfrm>
            <a:off x="760691" y="5752802"/>
            <a:ext cx="2644907" cy="152202"/>
          </a:xfrm>
          <a:prstGeom prst="rect">
            <a:avLst/>
          </a:prstGeom>
          <a:noFill/>
          <a:ln/>
        </p:spPr>
        <p:txBody>
          <a:bodyPr wrap="none" lIns="0" tIns="0" rIns="0" bIns="0" rtlCol="0" anchor="t"/>
          <a:lstStyle/>
          <a:p>
            <a:pPr algn="l" indent="0" marL="0">
              <a:lnSpc>
                <a:spcPct val="96000"/>
              </a:lnSpc>
              <a:buNone/>
            </a:pPr>
            <a:r>
              <a:rPr lang="en-US" sz="1000" dirty="0">
                <a:solidFill>
                  <a:srgbClr val="3257B8"/>
                </a:solidFill>
                <a:latin typeface="Roboto" pitchFamily="34" charset="0"/>
                <a:ea typeface="Roboto" pitchFamily="34" charset="-122"/>
                <a:cs typeface="Roboto" pitchFamily="34" charset="-120"/>
              </a:rPr>
              <a:t>DAVID STARLING | NMLS# 119565</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475" y="700683"/>
            <a:ext cx="10868745" cy="516731"/>
          </a:xfrm>
          <a:prstGeom prst="rect">
            <a:avLst/>
          </a:prstGeom>
          <a:noFill/>
          <a:ln/>
        </p:spPr>
        <p:txBody>
          <a:bodyPr wrap="none" lIns="0" tIns="0" rIns="0" bIns="0" rtlCol="0" anchor="t"/>
          <a:lstStyle/>
          <a:p>
            <a:pPr algn="l" indent="0" marL="0">
              <a:lnSpc>
                <a:spcPct val="104000"/>
              </a:lnSpc>
              <a:buNone/>
            </a:pPr>
            <a:r>
              <a:rPr lang="en-US" sz="3250" dirty="0">
                <a:solidFill>
                  <a:srgbClr val="3257B8"/>
                </a:solidFill>
                <a:latin typeface="Roboto Slab" pitchFamily="34" charset="0"/>
                <a:ea typeface="Roboto Slab" pitchFamily="34" charset="-122"/>
                <a:cs typeface="Roboto Slab" pitchFamily="34" charset="-120"/>
              </a:rPr>
              <a:t>Can Rental Income Help You Qualify?</a:t>
            </a:r>
            <a:endParaRPr lang="en-US" sz="3250" dirty="0"/>
          </a:p>
        </p:txBody>
      </p:sp>
      <p:sp>
        <p:nvSpPr>
          <p:cNvPr id="3" name="Text 1"/>
          <p:cNvSpPr/>
          <p:nvPr/>
        </p:nvSpPr>
        <p:spPr>
          <a:xfrm>
            <a:off x="661475" y="1548110"/>
            <a:ext cx="10868745"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This is one of the questions David hears most often — and the honest answer is: it depends. Rental income can sometimes be used to help qualify for a loan, but the rules vary based on the property type, the loan program, and your specific financial situation.</a:t>
            </a:r>
            <a:endParaRPr lang="en-US" sz="130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23485" y="2268438"/>
            <a:ext cx="248041" cy="248047"/>
          </a:xfrm>
          <a:prstGeom prst="rect">
            <a:avLst/>
          </a:prstGeom>
        </p:spPr>
      </p:pic>
      <p:sp>
        <p:nvSpPr>
          <p:cNvPr id="5" name="Text 2"/>
          <p:cNvSpPr/>
          <p:nvPr/>
        </p:nvSpPr>
        <p:spPr>
          <a:xfrm>
            <a:off x="1198830" y="2263378"/>
            <a:ext cx="4793634"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Existing Lease Agreements</a:t>
            </a:r>
            <a:endParaRPr lang="en-US" sz="1600" dirty="0"/>
          </a:p>
        </p:txBody>
      </p:sp>
      <p:sp>
        <p:nvSpPr>
          <p:cNvPr id="6" name="Text 3"/>
          <p:cNvSpPr/>
          <p:nvPr/>
        </p:nvSpPr>
        <p:spPr>
          <a:xfrm>
            <a:off x="1198830" y="2621062"/>
            <a:ext cx="4793634"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A signed lease with a qualified tenant may allow the documented rent to be factored into your qualifying income, depending on program guidelines.</a:t>
            </a:r>
            <a:endParaRPr lang="en-US" sz="13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61142" y="2268438"/>
            <a:ext cx="248041" cy="248047"/>
          </a:xfrm>
          <a:prstGeom prst="rect">
            <a:avLst/>
          </a:prstGeom>
        </p:spPr>
      </p:pic>
      <p:sp>
        <p:nvSpPr>
          <p:cNvPr id="8" name="Text 4"/>
          <p:cNvSpPr/>
          <p:nvPr/>
        </p:nvSpPr>
        <p:spPr>
          <a:xfrm>
            <a:off x="6736487" y="2263378"/>
            <a:ext cx="4793733"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Market Rent Documentation</a:t>
            </a:r>
            <a:endParaRPr lang="en-US" sz="1600" dirty="0"/>
          </a:p>
        </p:txBody>
      </p:sp>
      <p:sp>
        <p:nvSpPr>
          <p:cNvPr id="9" name="Text 5"/>
          <p:cNvSpPr/>
          <p:nvPr/>
        </p:nvSpPr>
        <p:spPr>
          <a:xfrm>
            <a:off x="6736487" y="2621062"/>
            <a:ext cx="4793733" cy="529233"/>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In some cases, a market rent analysis or appraisal rent schedule can be used even if the property is not yet tenanted.</a:t>
            </a:r>
            <a:endParaRPr lang="en-US" sz="13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3485" y="3750667"/>
            <a:ext cx="248041" cy="248047"/>
          </a:xfrm>
          <a:prstGeom prst="rect">
            <a:avLst/>
          </a:prstGeom>
        </p:spPr>
      </p:pic>
      <p:sp>
        <p:nvSpPr>
          <p:cNvPr id="11" name="Text 6"/>
          <p:cNvSpPr/>
          <p:nvPr/>
        </p:nvSpPr>
        <p:spPr>
          <a:xfrm>
            <a:off x="1198830" y="3745607"/>
            <a:ext cx="4793634"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Tax Return History</a:t>
            </a:r>
            <a:endParaRPr lang="en-US" sz="1600" dirty="0"/>
          </a:p>
        </p:txBody>
      </p:sp>
      <p:sp>
        <p:nvSpPr>
          <p:cNvPr id="12" name="Text 7"/>
          <p:cNvSpPr/>
          <p:nvPr/>
        </p:nvSpPr>
        <p:spPr>
          <a:xfrm>
            <a:off x="1198830" y="4103291"/>
            <a:ext cx="4793634"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If you've owned rental properties before, your tax returns may show rental income history that can be used in qualifying calculations.</a:t>
            </a:r>
            <a:endParaRPr lang="en-US" sz="130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61142" y="3750667"/>
            <a:ext cx="248041" cy="248047"/>
          </a:xfrm>
          <a:prstGeom prst="rect">
            <a:avLst/>
          </a:prstGeom>
        </p:spPr>
      </p:pic>
      <p:sp>
        <p:nvSpPr>
          <p:cNvPr id="14" name="Text 8"/>
          <p:cNvSpPr/>
          <p:nvPr/>
        </p:nvSpPr>
        <p:spPr>
          <a:xfrm>
            <a:off x="6736487" y="3745607"/>
            <a:ext cx="4793733" cy="258465"/>
          </a:xfrm>
          <a:prstGeom prst="rect">
            <a:avLst/>
          </a:prstGeom>
          <a:noFill/>
          <a:ln/>
        </p:spPr>
        <p:txBody>
          <a:bodyPr wrap="none" lIns="0" tIns="0" rIns="0" bIns="0" rtlCol="0" anchor="t"/>
          <a:lstStyle/>
          <a:p>
            <a:pPr algn="l" indent="0" marL="0">
              <a:lnSpc>
                <a:spcPct val="104000"/>
              </a:lnSpc>
              <a:buNone/>
            </a:pPr>
            <a:r>
              <a:rPr lang="en-US" sz="1600" dirty="0">
                <a:solidFill>
                  <a:srgbClr val="15213F"/>
                </a:solidFill>
                <a:latin typeface="Roboto Slab" pitchFamily="34" charset="0"/>
                <a:ea typeface="Roboto Slab" pitchFamily="34" charset="-122"/>
                <a:cs typeface="Roboto Slab" pitchFamily="34" charset="-120"/>
              </a:rPr>
              <a:t>Program-Specific Guidelines</a:t>
            </a:r>
            <a:endParaRPr lang="en-US" sz="1600" dirty="0"/>
          </a:p>
        </p:txBody>
      </p:sp>
      <p:sp>
        <p:nvSpPr>
          <p:cNvPr id="15" name="Text 9"/>
          <p:cNvSpPr/>
          <p:nvPr/>
        </p:nvSpPr>
        <p:spPr>
          <a:xfrm>
            <a:off x="6736487" y="4103291"/>
            <a:ext cx="4793733" cy="793849"/>
          </a:xfrm>
          <a:prstGeom prst="rect">
            <a:avLst/>
          </a:prstGeom>
          <a:noFill/>
          <a:ln/>
        </p:spPr>
        <p:txBody>
          <a:bodyPr wrap="square" lIns="0" tIns="0" rIns="0" bIns="0" rtlCol="0" anchor="t">
            <a:normAutofit/>
          </a:bodyPr>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Each loan program handles rental income differently. This is exactly why having a detailed conversation with your lender first is so important.</a:t>
            </a:r>
            <a:endParaRPr lang="en-US" sz="1300" dirty="0"/>
          </a:p>
        </p:txBody>
      </p:sp>
      <p:sp>
        <p:nvSpPr>
          <p:cNvPr id="16" name="Shape 10"/>
          <p:cNvSpPr/>
          <p:nvPr/>
        </p:nvSpPr>
        <p:spPr>
          <a:xfrm>
            <a:off x="661475" y="5083175"/>
            <a:ext cx="19050" cy="636687"/>
          </a:xfrm>
          <a:prstGeom prst="roundRect">
            <a:avLst>
              <a:gd name="adj" fmla="val 59999"/>
            </a:avLst>
          </a:prstGeom>
          <a:solidFill>
            <a:srgbClr val="3257B8"/>
          </a:solidFill>
          <a:ln/>
        </p:spPr>
      </p:sp>
      <p:sp>
        <p:nvSpPr>
          <p:cNvPr id="17" name="Text 11"/>
          <p:cNvSpPr/>
          <p:nvPr/>
        </p:nvSpPr>
        <p:spPr>
          <a:xfrm>
            <a:off x="909516" y="5269210"/>
            <a:ext cx="11230289" cy="264616"/>
          </a:xfrm>
          <a:prstGeom prst="rect">
            <a:avLst/>
          </a:prstGeom>
          <a:noFill/>
          <a:ln/>
        </p:spPr>
        <p:txBody>
          <a:bodyPr wrap="none" lIns="0" tIns="0" rIns="0" bIns="0" rtlCol="0" anchor="t"/>
          <a:lstStyle/>
          <a:p>
            <a:pPr algn="l" indent="0" marL="0">
              <a:lnSpc>
                <a:spcPct val="133000"/>
              </a:lnSpc>
              <a:buNone/>
            </a:pPr>
            <a:r>
              <a:rPr lang="en-US" sz="1300" dirty="0">
                <a:solidFill>
                  <a:srgbClr val="15213F"/>
                </a:solidFill>
                <a:latin typeface="Roboto" pitchFamily="34" charset="0"/>
                <a:ea typeface="Roboto" pitchFamily="34" charset="-122"/>
                <a:cs typeface="Roboto" pitchFamily="34" charset="-120"/>
              </a:rPr>
              <a:t>"Every situation is different. This is why you have the conversation first." — Scotty Hudspeth</a:t>
            </a:r>
            <a:endParaRPr lang="en-US" sz="1300" dirty="0"/>
          </a:p>
        </p:txBody>
      </p:sp>
      <p:sp>
        <p:nvSpPr>
          <p:cNvPr id="18" name="Shape 12"/>
          <p:cNvSpPr/>
          <p:nvPr/>
        </p:nvSpPr>
        <p:spPr>
          <a:xfrm>
            <a:off x="661475" y="5905897"/>
            <a:ext cx="2233755" cy="251420"/>
          </a:xfrm>
          <a:prstGeom prst="roundRect">
            <a:avLst>
              <a:gd name="adj" fmla="val 7894"/>
            </a:avLst>
          </a:prstGeom>
          <a:noFill/>
          <a:ln w="6350">
            <a:solidFill>
              <a:srgbClr val="3257B8"/>
            </a:solidFill>
            <a:prstDash val="solid"/>
          </a:ln>
        </p:spPr>
      </p:sp>
      <p:sp>
        <p:nvSpPr>
          <p:cNvPr id="19" name="Text 13"/>
          <p:cNvSpPr/>
          <p:nvPr/>
        </p:nvSpPr>
        <p:spPr>
          <a:xfrm>
            <a:off x="760691" y="5955506"/>
            <a:ext cx="2644907" cy="152202"/>
          </a:xfrm>
          <a:prstGeom prst="rect">
            <a:avLst/>
          </a:prstGeom>
          <a:noFill/>
          <a:ln/>
        </p:spPr>
        <p:txBody>
          <a:bodyPr wrap="none" lIns="0" tIns="0" rIns="0" bIns="0" rtlCol="0" anchor="t"/>
          <a:lstStyle/>
          <a:p>
            <a:pPr algn="l" indent="0" marL="0">
              <a:lnSpc>
                <a:spcPct val="96000"/>
              </a:lnSpc>
              <a:buNone/>
            </a:pPr>
            <a:r>
              <a:rPr lang="en-US" sz="1000" dirty="0">
                <a:solidFill>
                  <a:srgbClr val="3257B8"/>
                </a:solidFill>
                <a:latin typeface="Roboto" pitchFamily="34" charset="0"/>
                <a:ea typeface="Roboto" pitchFamily="34" charset="-122"/>
                <a:cs typeface="Roboto" pitchFamily="34" charset="-120"/>
              </a:rPr>
              <a:t>DAVID STARLING | NMLS# 119565</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2026-07-15T17:43:46Z</dcterms:created>
  <dcterms:modified xsi:type="dcterms:W3CDTF">2026-07-15T17:43:46Z</dcterms:modified>
</cp:coreProperties>
</file>