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true" autoCompressPictures="0" embedTrueTypeFonts="true">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12191695" cy="6858000"/>
  <p:notesSz cx="6858000" cy="12191695"/>
  <p:embeddedFontLst>
    <p:embeddedFont>
      <p:font typeface="Roboto Light"/>
      <p:regular r:id="rId201314"/>
    </p:embeddedFont>
    <p:embeddedFont>
      <p:font typeface="Roboto"/>
      <p:regular r:id="rId201315"/>
    </p:embeddedFont>
    <p:embeddedFont>
      <p:font typeface="Roboto Thin"/>
      <p:regular r:id="rId201316"/>
    </p:embeddedFont>
    <p:embeddedFont>
      <p:font typeface="Roboto ExtraLight"/>
      <p:regular r:id="rId201317"/>
    </p:embeddedFont>
    <p:embeddedFont>
      <p:font typeface="Roboto Medium"/>
      <p:regular r:id="rId201318"/>
    </p:embeddedFont>
    <p:embeddedFont>
      <p:font typeface="Roboto SemiBold"/>
      <p:regular r:id="rId201319"/>
    </p:embeddedFont>
    <p:embeddedFont>
      <p:font typeface="Roboto Bold"/>
      <p:regular r:id="rId201320"/>
    </p:embeddedFont>
    <p:embeddedFont>
      <p:font typeface="Roboto ExtraBold"/>
      <p:regular r:id="rId201321"/>
    </p:embeddedFont>
    <p:embeddedFont>
      <p:font typeface="Roboto Black"/>
      <p:regular r:id="rId201322"/>
    </p:embeddedFont>
    <p:embeddedFont>
      <p:font typeface="Roboto Slab Thin"/>
      <p:regular r:id="rId201323"/>
    </p:embeddedFont>
    <p:embeddedFont>
      <p:font typeface="Roboto Slab ExtraLight"/>
      <p:regular r:id="rId201324"/>
    </p:embeddedFont>
    <p:embeddedFont>
      <p:font typeface="Roboto Slab Light"/>
      <p:regular r:id="rId201325"/>
    </p:embeddedFont>
    <p:embeddedFont>
      <p:font typeface="Roboto Slab"/>
      <p:regular r:id="rId201326"/>
    </p:embeddedFont>
    <p:embeddedFont>
      <p:font typeface="Roboto Slab Medium"/>
      <p:regular r:id="rId201327"/>
    </p:embeddedFont>
    <p:embeddedFont>
      <p:font typeface="Roboto Slab SemiBold"/>
      <p:regular r:id="rId201328"/>
    </p:embeddedFont>
    <p:embeddedFont>
      <p:font typeface="Roboto Slab Bold"/>
      <p:regular r:id="rId201329"/>
    </p:embeddedFont>
    <p:embeddedFont>
      <p:font typeface="Roboto Slab ExtraBold"/>
      <p:regular r:id="rId201330"/>
    </p:embeddedFont>
    <p:embeddedFont>
      <p:font typeface="Roboto Slab Black"/>
      <p:regular r:id="rId201331"/>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201314" Target="fonts/201314.fntdata" Type="http://schemas.openxmlformats.org/officeDocument/2006/relationships/font"/><Relationship Id="rId201315" Target="fonts/201315.fntdata" Type="http://schemas.openxmlformats.org/officeDocument/2006/relationships/font"/><Relationship Id="rId201316" Target="fonts/201316.fntdata" Type="http://schemas.openxmlformats.org/officeDocument/2006/relationships/font"/><Relationship Id="rId201317" Target="fonts/201317.fntdata" Type="http://schemas.openxmlformats.org/officeDocument/2006/relationships/font"/><Relationship Id="rId201318" Target="fonts/201318.fntdata" Type="http://schemas.openxmlformats.org/officeDocument/2006/relationships/font"/><Relationship Id="rId201319" Target="fonts/201319.fntdata" Type="http://schemas.openxmlformats.org/officeDocument/2006/relationships/font"/><Relationship Id="rId201320" Target="fonts/201320.fntdata" Type="http://schemas.openxmlformats.org/officeDocument/2006/relationships/font"/><Relationship Id="rId201321" Target="fonts/201321.fntdata" Type="http://schemas.openxmlformats.org/officeDocument/2006/relationships/font"/><Relationship Id="rId201322" Target="fonts/201322.fntdata" Type="http://schemas.openxmlformats.org/officeDocument/2006/relationships/font"/><Relationship Id="rId201323" Target="fonts/201323.fntdata" Type="http://schemas.openxmlformats.org/officeDocument/2006/relationships/font"/><Relationship Id="rId201324" Target="fonts/201324.fntdata" Type="http://schemas.openxmlformats.org/officeDocument/2006/relationships/font"/><Relationship Id="rId201325" Target="fonts/201325.fntdata" Type="http://schemas.openxmlformats.org/officeDocument/2006/relationships/font"/><Relationship Id="rId201326" Target="fonts/201326.fntdata" Type="http://schemas.openxmlformats.org/officeDocument/2006/relationships/font"/><Relationship Id="rId201327" Target="fonts/201327.fntdata" Type="http://schemas.openxmlformats.org/officeDocument/2006/relationships/font"/><Relationship Id="rId201328" Target="fonts/201328.fntdata" Type="http://schemas.openxmlformats.org/officeDocument/2006/relationships/font"/><Relationship Id="rId201329" Target="fonts/201329.fntdata" Type="http://schemas.openxmlformats.org/officeDocument/2006/relationships/font"/><Relationship Id="rId201330" Target="fonts/201330.fntdata" Type="http://schemas.openxmlformats.org/officeDocument/2006/relationships/font"/><Relationship Id="rId201331" Target="fonts/201331.fntdata" Type="http://schemas.openxmlformats.org/officeDocument/2006/relationships/font"/><Relationship Id="rId201332" Target="fonts/201332.fntdata" Type="http://schemas.openxmlformats.org/officeDocument/2006/relationships/font"/><Relationship Id="rId201333" Target="fonts/201333.fntdata" Type="http://schemas.openxmlformats.org/officeDocument/2006/relationships/font"/><Relationship Id="rId201334" Target="fonts/201334.fntdata" Type="http://schemas.openxmlformats.org/officeDocument/2006/relationships/font"/><Relationship Id="rId201335" Target="fonts/201335.fntdata" Type="http://schemas.openxmlformats.org/officeDocument/2006/relationships/font"/></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EDF1F8"/>
          </a:solidFill>
          <a:ln/>
        </p:spPr>
      </p:sp>
      <p:sp>
        <p:nvSpPr>
          <p:cNvPr id="3" name="Shape 1"/>
          <p:cNvSpPr/>
          <p:nvPr/>
        </p:nvSpPr>
        <p:spPr>
          <a:xfrm>
            <a:off x="0" y="0"/>
            <a:ext cx="12191695" cy="6858000"/>
          </a:xfrm>
          <a:prstGeom prst="rect">
            <a:avLst/>
          </a:prstGeom>
          <a:solidFill>
            <a:srgbClr val="FBFCFE"/>
          </a:solid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1.png"/><Relationship Id="rId4" Type="http://schemas.openxmlformats.org/officeDocument/2006/relationships/image" Target="../media/image-10-2.png"/><Relationship Id="rId5" Type="http://schemas.openxmlformats.org/officeDocument/2006/relationships/image" Target="../media/image-10-1.png"/><Relationship Id="rId6" Type="http://schemas.openxmlformats.org/officeDocument/2006/relationships/image" Target="../media/image-10-2.png"/><Relationship Id="rId7" Type="http://schemas.openxmlformats.org/officeDocument/2006/relationships/slideLayout" Target="../slideLayouts/slideLayout2.xml"/><Relationship Id="rId8"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2.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1.png"/><Relationship Id="rId4" Type="http://schemas.openxmlformats.org/officeDocument/2006/relationships/image" Target="../media/image-12-2.svg"/><Relationship Id="rId5" Type="http://schemas.openxmlformats.org/officeDocument/2006/relationships/slideLayout" Target="../slideLayouts/slideLayout2.xml"/><Relationship Id="rId6"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image" Target="../media/image-2-1.jpeg"/><Relationship Id="rId2" Type="http://schemas.openxmlformats.org/officeDocument/2006/relationships/slideLayout" Target="../slideLayouts/slideLayout2.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image" Target="../media/image-4-4.svg"/><Relationship Id="rId5" Type="http://schemas.openxmlformats.org/officeDocument/2006/relationships/image" Target="../media/image-4-5.png"/><Relationship Id="rId6" Type="http://schemas.openxmlformats.org/officeDocument/2006/relationships/image" Target="../media/image-4-6.svg"/><Relationship Id="rId7" Type="http://schemas.openxmlformats.org/officeDocument/2006/relationships/slideLayout" Target="../slideLayouts/slideLayout2.xml"/><Relationship Id="rId8"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1.png"/><Relationship Id="rId4" Type="http://schemas.openxmlformats.org/officeDocument/2006/relationships/image" Target="../media/image-5-2.svg"/><Relationship Id="rId5" Type="http://schemas.openxmlformats.org/officeDocument/2006/relationships/image" Target="../media/image-5-1.png"/><Relationship Id="rId6" Type="http://schemas.openxmlformats.org/officeDocument/2006/relationships/image" Target="../media/image-5-2.svg"/><Relationship Id="rId7" Type="http://schemas.openxmlformats.org/officeDocument/2006/relationships/image" Target="../media/image-5-1.png"/><Relationship Id="rId8" Type="http://schemas.openxmlformats.org/officeDocument/2006/relationships/image" Target="../media/image-5-2.svg"/><Relationship Id="rId9" Type="http://schemas.openxmlformats.org/officeDocument/2006/relationships/slideLayout" Target="../slideLayouts/slideLayout2.xml"/><Relationship Id="rId10"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png"/><Relationship Id="rId6" Type="http://schemas.openxmlformats.org/officeDocument/2006/relationships/image" Target="../media/image-6-6.svg"/><Relationship Id="rId7" Type="http://schemas.openxmlformats.org/officeDocument/2006/relationships/image" Target="../media/image-6-7.png"/><Relationship Id="rId8" Type="http://schemas.openxmlformats.org/officeDocument/2006/relationships/image" Target="../media/image-6-8.svg"/><Relationship Id="rId9" Type="http://schemas.openxmlformats.org/officeDocument/2006/relationships/image" Target="../media/image-6-9.png"/><Relationship Id="rId10" Type="http://schemas.openxmlformats.org/officeDocument/2006/relationships/slideLayout" Target="../slideLayouts/slideLayout2.xml"/><Relationship Id="rId11"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slideLayout" Target="../slideLayouts/slideLayout2.xml"/><Relationship Id="rId6"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slideLayout" Target="../slideLayouts/slideLayout2.xml"/><Relationship Id="rId6"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619809" y="0"/>
            <a:ext cx="4571886" cy="6858000"/>
          </a:xfrm>
          <a:prstGeom prst="rect">
            <a:avLst/>
          </a:prstGeom>
        </p:spPr>
      </p:pic>
      <p:sp>
        <p:nvSpPr>
          <p:cNvPr id="3" name="Text 0"/>
          <p:cNvSpPr/>
          <p:nvPr/>
        </p:nvSpPr>
        <p:spPr>
          <a:xfrm>
            <a:off x="661475" y="2361307"/>
            <a:ext cx="6296860" cy="1033463"/>
          </a:xfrm>
          <a:prstGeom prst="rect">
            <a:avLst/>
          </a:prstGeom>
          <a:noFill/>
          <a:ln/>
        </p:spPr>
        <p:txBody>
          <a:bodyPr wrap="square" lIns="0" tIns="0" rIns="0" bIns="0" rtlCol="0" anchor="t">
            <a:normAutofit/>
          </a:bodyPr>
          <a:lstStyle/>
          <a:p>
            <a:pPr algn="l" indent="0" marL="0">
              <a:lnSpc>
                <a:spcPct val="104000"/>
              </a:lnSpc>
              <a:buNone/>
            </a:pPr>
            <a:r>
              <a:rPr lang="en-US" sz="3250" dirty="0">
                <a:solidFill>
                  <a:srgbClr val="3257B8"/>
                </a:solidFill>
                <a:latin typeface="Roboto Slab" pitchFamily="34" charset="0"/>
                <a:ea typeface="Roboto Slab" pitchFamily="34" charset="-122"/>
                <a:cs typeface="Roboto Slab" pitchFamily="34" charset="-120"/>
              </a:rPr>
              <a:t>Reverse Mortgages Made Simple</a:t>
            </a:r>
            <a:endParaRPr lang="en-US" sz="3250" dirty="0"/>
          </a:p>
        </p:txBody>
      </p:sp>
      <p:sp>
        <p:nvSpPr>
          <p:cNvPr id="4" name="Text 1"/>
          <p:cNvSpPr/>
          <p:nvPr/>
        </p:nvSpPr>
        <p:spPr>
          <a:xfrm>
            <a:off x="661475" y="3460849"/>
            <a:ext cx="6296860" cy="258465"/>
          </a:xfrm>
          <a:prstGeom prst="rect">
            <a:avLst/>
          </a:prstGeom>
          <a:noFill/>
          <a:ln/>
        </p:spPr>
        <p:txBody>
          <a:bodyPr wrap="none" lIns="0" tIns="0" rIns="0" bIns="0" rtlCol="0" anchor="t"/>
          <a:lstStyle/>
          <a:p>
            <a:pPr algn="l" indent="0" marL="0">
              <a:lnSpc>
                <a:spcPct val="104000"/>
              </a:lnSpc>
              <a:buNone/>
            </a:pPr>
            <a:r>
              <a:rPr lang="en-US" sz="1600" dirty="0">
                <a:solidFill>
                  <a:srgbClr val="3257B8"/>
                </a:solidFill>
                <a:latin typeface="Roboto Slab" pitchFamily="34" charset="0"/>
                <a:ea typeface="Roboto Slab" pitchFamily="34" charset="-122"/>
                <a:cs typeface="Roboto Slab" pitchFamily="34" charset="-120"/>
              </a:rPr>
              <a:t>What Every Homeowner 62+ Should Know</a:t>
            </a:r>
            <a:endParaRPr lang="en-US" sz="1600" dirty="0"/>
          </a:p>
        </p:txBody>
      </p:sp>
      <p:sp>
        <p:nvSpPr>
          <p:cNvPr id="5" name="Text 2"/>
          <p:cNvSpPr/>
          <p:nvPr/>
        </p:nvSpPr>
        <p:spPr>
          <a:xfrm>
            <a:off x="661475" y="3967361"/>
            <a:ext cx="6296860"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Hosted by </a:t>
            </a:r>
            <a:pPr algn="l" indent="0" marL="0">
              <a:lnSpc>
                <a:spcPct val="133000"/>
              </a:lnSpc>
              <a:buNone/>
            </a:pPr>
            <a:r>
              <a:rPr lang="en-US" sz="1300" b="1" dirty="0">
                <a:solidFill>
                  <a:srgbClr val="15213F"/>
                </a:solidFill>
                <a:latin typeface="Roboto Bold" pitchFamily="34" charset="0"/>
                <a:ea typeface="Roboto Bold" pitchFamily="34" charset="-122"/>
                <a:cs typeface="Roboto Bold" pitchFamily="34" charset="-120"/>
              </a:rPr>
              <a:t>Scott Hudspeth</a:t>
            </a:r>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 · Special Guest: </a:t>
            </a:r>
            <a:pPr algn="l" indent="0" marL="0">
              <a:lnSpc>
                <a:spcPct val="133000"/>
              </a:lnSpc>
              <a:buNone/>
            </a:pPr>
            <a:r>
              <a:rPr lang="en-US" sz="1300" b="1" dirty="0">
                <a:solidFill>
                  <a:srgbClr val="15213F"/>
                </a:solidFill>
                <a:latin typeface="Roboto Bold" pitchFamily="34" charset="0"/>
                <a:ea typeface="Roboto Bold" pitchFamily="34" charset="-122"/>
                <a:cs typeface="Roboto Bold" pitchFamily="34" charset="-120"/>
              </a:rPr>
              <a:t>Mark Hairston</a:t>
            </a:r>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 Reverse Mortgage Specialist</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661475" y="1143198"/>
            <a:ext cx="10868745" cy="516731"/>
          </a:xfrm>
          <a:prstGeom prst="rect">
            <a:avLst/>
          </a:prstGeom>
          <a:noFill/>
          <a:ln/>
        </p:spPr>
        <p:txBody>
          <a:bodyPr wrap="none" lIns="0" tIns="0" rIns="0" bIns="0" rtlCol="0" anchor="t"/>
          <a:lstStyle/>
          <a:p>
            <a:pPr algn="l" indent="0" marL="0">
              <a:lnSpc>
                <a:spcPct val="104000"/>
              </a:lnSpc>
              <a:buNone/>
            </a:pPr>
            <a:r>
              <a:rPr lang="en-US" sz="3250" dirty="0">
                <a:solidFill>
                  <a:srgbClr val="3257B8"/>
                </a:solidFill>
                <a:latin typeface="Roboto Slab" pitchFamily="34" charset="0"/>
                <a:ea typeface="Roboto Slab" pitchFamily="34" charset="-122"/>
                <a:cs typeface="Roboto Slab" pitchFamily="34" charset="-120"/>
              </a:rPr>
              <a:t>Real Client Stories</a:t>
            </a:r>
            <a:endParaRPr lang="en-US" sz="3250" dirty="0"/>
          </a:p>
        </p:txBody>
      </p:sp>
      <p:sp>
        <p:nvSpPr>
          <p:cNvPr id="3" name="Text 1"/>
          <p:cNvSpPr/>
          <p:nvPr/>
        </p:nvSpPr>
        <p:spPr>
          <a:xfrm>
            <a:off x="661475" y="1990626"/>
            <a:ext cx="10868745"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Nothing builds confidence like hearing from real people in real situations. Here are a few examples of how a reverse mortgage changed the trajectory of someone's retirement — shared by Mark Hairston.</a:t>
            </a:r>
            <a:endParaRPr lang="en-US" sz="1300" dirty="0"/>
          </a:p>
        </p:txBody>
      </p:sp>
      <p:sp>
        <p:nvSpPr>
          <p:cNvPr id="4" name="Shape 2"/>
          <p:cNvSpPr/>
          <p:nvPr/>
        </p:nvSpPr>
        <p:spPr>
          <a:xfrm>
            <a:off x="661475" y="2705894"/>
            <a:ext cx="3512653" cy="3008809"/>
          </a:xfrm>
          <a:prstGeom prst="roundRect">
            <a:avLst>
              <a:gd name="adj" fmla="val 825"/>
            </a:avLst>
          </a:prstGeom>
          <a:solidFill>
            <a:srgbClr val="FBFCFE"/>
          </a:solidFill>
          <a:ln w="19050">
            <a:solidFill>
              <a:srgbClr val="CFD2D8"/>
            </a:solidFill>
            <a:prstDash val="solid"/>
          </a:ln>
        </p:spPr>
      </p:sp>
      <p:pic>
        <p:nvPicPr>
          <p:cNvPr id="5" name="Image 0" descr="preencoded.png">    </p:cNvPr>
          <p:cNvPicPr>
            <a:picLocks noChangeAspect="1"/>
          </p:cNvPicPr>
          <p:nvPr/>
        </p:nvPicPr>
        <p:blipFill>
          <a:blip r:embed="rId1"/>
          <a:stretch>
            <a:fillRect/>
          </a:stretch>
        </p:blipFill>
        <p:spPr>
          <a:xfrm>
            <a:off x="581308" y="2625725"/>
            <a:ext cx="198433" cy="198438"/>
          </a:xfrm>
          <a:prstGeom prst="rect">
            <a:avLst/>
          </a:prstGeom>
        </p:spPr>
      </p:pic>
      <p:pic>
        <p:nvPicPr>
          <p:cNvPr id="6" name="Image 1" descr="preencoded.png">    </p:cNvPr>
          <p:cNvPicPr>
            <a:picLocks noChangeAspect="1"/>
          </p:cNvPicPr>
          <p:nvPr/>
        </p:nvPicPr>
        <p:blipFill>
          <a:blip r:embed="rId2"/>
          <a:stretch>
            <a:fillRect/>
          </a:stretch>
        </p:blipFill>
        <p:spPr>
          <a:xfrm>
            <a:off x="4055862" y="5596434"/>
            <a:ext cx="198433" cy="198438"/>
          </a:xfrm>
          <a:prstGeom prst="rect">
            <a:avLst/>
          </a:prstGeom>
        </p:spPr>
      </p:pic>
      <p:sp>
        <p:nvSpPr>
          <p:cNvPr id="7" name="Text 3"/>
          <p:cNvSpPr/>
          <p:nvPr/>
        </p:nvSpPr>
        <p:spPr>
          <a:xfrm>
            <a:off x="928565" y="2972991"/>
            <a:ext cx="2978472"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The Widow Who Stayed Home</a:t>
            </a:r>
            <a:endParaRPr lang="en-US" sz="1600" dirty="0"/>
          </a:p>
        </p:txBody>
      </p:sp>
      <p:sp>
        <p:nvSpPr>
          <p:cNvPr id="8" name="Text 4"/>
          <p:cNvSpPr/>
          <p:nvPr/>
        </p:nvSpPr>
        <p:spPr>
          <a:xfrm>
            <a:off x="928565" y="3330674"/>
            <a:ext cx="2978472" cy="2116931"/>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"After losing her husband, she was living on Social Security alone and worried about keeping up with expenses. A reverse mortgage eliminated her $900/month mortgage payment overnight. She's still in her home — the home she raised her children in — five years later."</a:t>
            </a:r>
            <a:endParaRPr lang="en-US" sz="1300" dirty="0"/>
          </a:p>
        </p:txBody>
      </p:sp>
      <p:sp>
        <p:nvSpPr>
          <p:cNvPr id="9" name="Shape 5"/>
          <p:cNvSpPr/>
          <p:nvPr/>
        </p:nvSpPr>
        <p:spPr>
          <a:xfrm>
            <a:off x="4339422" y="2705894"/>
            <a:ext cx="3512752" cy="3008809"/>
          </a:xfrm>
          <a:prstGeom prst="roundRect">
            <a:avLst>
              <a:gd name="adj" fmla="val 825"/>
            </a:avLst>
          </a:prstGeom>
          <a:solidFill>
            <a:srgbClr val="FBFCFE"/>
          </a:solidFill>
          <a:ln w="19050">
            <a:solidFill>
              <a:srgbClr val="CFD2D8"/>
            </a:solidFill>
            <a:prstDash val="solid"/>
          </a:ln>
        </p:spPr>
      </p:sp>
      <p:pic>
        <p:nvPicPr>
          <p:cNvPr id="10" name="Image 2" descr="preencoded.png">    </p:cNvPr>
          <p:cNvPicPr>
            <a:picLocks noChangeAspect="1"/>
          </p:cNvPicPr>
          <p:nvPr/>
        </p:nvPicPr>
        <p:blipFill>
          <a:blip r:embed="rId3"/>
          <a:stretch>
            <a:fillRect/>
          </a:stretch>
        </p:blipFill>
        <p:spPr>
          <a:xfrm>
            <a:off x="4259255" y="2625725"/>
            <a:ext cx="198433" cy="198438"/>
          </a:xfrm>
          <a:prstGeom prst="rect">
            <a:avLst/>
          </a:prstGeom>
        </p:spPr>
      </p:pic>
      <p:pic>
        <p:nvPicPr>
          <p:cNvPr id="11" name="Image 3" descr="preencoded.png">    </p:cNvPr>
          <p:cNvPicPr>
            <a:picLocks noChangeAspect="1"/>
          </p:cNvPicPr>
          <p:nvPr/>
        </p:nvPicPr>
        <p:blipFill>
          <a:blip r:embed="rId4"/>
          <a:stretch>
            <a:fillRect/>
          </a:stretch>
        </p:blipFill>
        <p:spPr>
          <a:xfrm>
            <a:off x="7733908" y="5596434"/>
            <a:ext cx="198433" cy="198438"/>
          </a:xfrm>
          <a:prstGeom prst="rect">
            <a:avLst/>
          </a:prstGeom>
        </p:spPr>
      </p:pic>
      <p:sp>
        <p:nvSpPr>
          <p:cNvPr id="12" name="Text 6"/>
          <p:cNvSpPr/>
          <p:nvPr/>
        </p:nvSpPr>
        <p:spPr>
          <a:xfrm>
            <a:off x="4606512" y="2972991"/>
            <a:ext cx="2978572"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The Couple Who Retired Early</a:t>
            </a:r>
            <a:endParaRPr lang="en-US" sz="1600" dirty="0"/>
          </a:p>
        </p:txBody>
      </p:sp>
      <p:sp>
        <p:nvSpPr>
          <p:cNvPr id="13" name="Text 7"/>
          <p:cNvSpPr/>
          <p:nvPr/>
        </p:nvSpPr>
        <p:spPr>
          <a:xfrm>
            <a:off x="4606512" y="3330674"/>
            <a:ext cx="2978572" cy="1852315"/>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"They had a strong 401(k) but didn't want to tap it during a market downturn. Using a reverse mortgage line of credit as a bridge, they avoided withdrawing at a loss and let their investments recover. Smart retirement planning — not desperation."</a:t>
            </a:r>
            <a:endParaRPr lang="en-US" sz="1300" dirty="0"/>
          </a:p>
        </p:txBody>
      </p:sp>
      <p:sp>
        <p:nvSpPr>
          <p:cNvPr id="14" name="Shape 8"/>
          <p:cNvSpPr/>
          <p:nvPr/>
        </p:nvSpPr>
        <p:spPr>
          <a:xfrm>
            <a:off x="8017468" y="2705894"/>
            <a:ext cx="3512653" cy="3008809"/>
          </a:xfrm>
          <a:prstGeom prst="roundRect">
            <a:avLst>
              <a:gd name="adj" fmla="val 825"/>
            </a:avLst>
          </a:prstGeom>
          <a:solidFill>
            <a:srgbClr val="FBFCFE"/>
          </a:solidFill>
          <a:ln w="19050">
            <a:solidFill>
              <a:srgbClr val="CFD2D8"/>
            </a:solidFill>
            <a:prstDash val="solid"/>
          </a:ln>
        </p:spPr>
      </p:sp>
      <p:pic>
        <p:nvPicPr>
          <p:cNvPr id="15" name="Image 4" descr="preencoded.png">    </p:cNvPr>
          <p:cNvPicPr>
            <a:picLocks noChangeAspect="1"/>
          </p:cNvPicPr>
          <p:nvPr/>
        </p:nvPicPr>
        <p:blipFill>
          <a:blip r:embed="rId5"/>
          <a:stretch>
            <a:fillRect/>
          </a:stretch>
        </p:blipFill>
        <p:spPr>
          <a:xfrm>
            <a:off x="7937301" y="2625725"/>
            <a:ext cx="198433" cy="198438"/>
          </a:xfrm>
          <a:prstGeom prst="rect">
            <a:avLst/>
          </a:prstGeom>
        </p:spPr>
      </p:pic>
      <p:pic>
        <p:nvPicPr>
          <p:cNvPr id="16" name="Image 5" descr="preencoded.png">    </p:cNvPr>
          <p:cNvPicPr>
            <a:picLocks noChangeAspect="1"/>
          </p:cNvPicPr>
          <p:nvPr/>
        </p:nvPicPr>
        <p:blipFill>
          <a:blip r:embed="rId6"/>
          <a:stretch>
            <a:fillRect/>
          </a:stretch>
        </p:blipFill>
        <p:spPr>
          <a:xfrm>
            <a:off x="11411855" y="5596434"/>
            <a:ext cx="198433" cy="198438"/>
          </a:xfrm>
          <a:prstGeom prst="rect">
            <a:avLst/>
          </a:prstGeom>
        </p:spPr>
      </p:pic>
      <p:sp>
        <p:nvSpPr>
          <p:cNvPr id="17" name="Text 9"/>
          <p:cNvSpPr/>
          <p:nvPr/>
        </p:nvSpPr>
        <p:spPr>
          <a:xfrm>
            <a:off x="8284558" y="2972991"/>
            <a:ext cx="2978472" cy="516930"/>
          </a:xfrm>
          <a:prstGeom prst="rect">
            <a:avLst/>
          </a:prstGeom>
          <a:noFill/>
          <a:ln/>
        </p:spPr>
        <p:txBody>
          <a:bodyPr wrap="square" lIns="0" tIns="0" rIns="0" bIns="0" rtlCol="0" anchor="t">
            <a:normAutofit/>
          </a:bodyPr>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The Son Who Called for His Mom</a:t>
            </a:r>
            <a:endParaRPr lang="en-US" sz="1600" dirty="0"/>
          </a:p>
        </p:txBody>
      </p:sp>
      <p:sp>
        <p:nvSpPr>
          <p:cNvPr id="18" name="Text 10"/>
          <p:cNvSpPr/>
          <p:nvPr/>
        </p:nvSpPr>
        <p:spPr>
          <a:xfrm>
            <a:off x="8284558" y="3589139"/>
            <a:ext cx="2978472" cy="1852315"/>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"An adult son reached out on behalf of his mother, who was resistant at first. After one conversation with Mark, she understood she'd retain ownership, her kids would still inherit equity, and she'd have peace of mind. She closed within 60 days."</a:t>
            </a:r>
            <a:endParaRPr lang="en-US" sz="13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661475" y="564753"/>
            <a:ext cx="10868745" cy="439241"/>
          </a:xfrm>
          <a:prstGeom prst="rect">
            <a:avLst/>
          </a:prstGeom>
          <a:noFill/>
          <a:ln/>
        </p:spPr>
        <p:txBody>
          <a:bodyPr wrap="none" lIns="0" tIns="0" rIns="0" bIns="0" rtlCol="0" anchor="t"/>
          <a:lstStyle/>
          <a:p>
            <a:pPr algn="l" indent="0" marL="0">
              <a:lnSpc>
                <a:spcPct val="104000"/>
              </a:lnSpc>
              <a:buNone/>
            </a:pPr>
            <a:r>
              <a:rPr lang="en-US" sz="2750" dirty="0">
                <a:solidFill>
                  <a:srgbClr val="3257B8"/>
                </a:solidFill>
                <a:latin typeface="Roboto Slab" pitchFamily="34" charset="0"/>
                <a:ea typeface="Roboto Slab" pitchFamily="34" charset="-122"/>
                <a:cs typeface="Roboto Slab" pitchFamily="34" charset="-120"/>
              </a:rPr>
              <a:t>The Process: Step by Step</a:t>
            </a:r>
            <a:endParaRPr lang="en-US" sz="2750" dirty="0"/>
          </a:p>
        </p:txBody>
      </p:sp>
      <p:sp>
        <p:nvSpPr>
          <p:cNvPr id="3" name="Text 1"/>
          <p:cNvSpPr/>
          <p:nvPr/>
        </p:nvSpPr>
        <p:spPr>
          <a:xfrm>
            <a:off x="661475" y="1242913"/>
            <a:ext cx="11478330" cy="208062"/>
          </a:xfrm>
          <a:prstGeom prst="rect">
            <a:avLst/>
          </a:prstGeom>
          <a:noFill/>
          <a:ln/>
        </p:spPr>
        <p:txBody>
          <a:bodyPr wrap="none" lIns="0" tIns="0" rIns="0" bIns="0" rtlCol="0" anchor="t"/>
          <a:lstStyle/>
          <a:p>
            <a:pPr algn="l" indent="0" marL="0">
              <a:lnSpc>
                <a:spcPct val="123000"/>
              </a:lnSpc>
              <a:buNone/>
            </a:pPr>
            <a:r>
              <a:rPr lang="en-US" sz="1100" dirty="0">
                <a:solidFill>
                  <a:srgbClr val="15213F"/>
                </a:solidFill>
                <a:latin typeface="Roboto" pitchFamily="34" charset="0"/>
                <a:ea typeface="Roboto" pitchFamily="34" charset="-122"/>
                <a:cs typeface="Roboto" pitchFamily="34" charset="-120"/>
              </a:rPr>
              <a:t>Getting a reverse mortgage is more straightforward than most people expect. Here's what the journey looks like from first conversation to closing day.</a:t>
            </a:r>
            <a:endParaRPr lang="en-US" sz="1100" dirty="0"/>
          </a:p>
        </p:txBody>
      </p:sp>
      <p:pic>
        <p:nvPicPr>
          <p:cNvPr id="4" name="Image 0" descr="preencoded.png">    </p:cNvPr>
          <p:cNvPicPr>
            <a:picLocks noChangeAspect="1"/>
          </p:cNvPicPr>
          <p:nvPr/>
        </p:nvPicPr>
        <p:blipFill>
          <a:blip r:embed="rId1"/>
          <a:stretch>
            <a:fillRect/>
          </a:stretch>
        </p:blipFill>
        <p:spPr>
          <a:xfrm>
            <a:off x="1476636" y="1585317"/>
            <a:ext cx="9238424" cy="4157365"/>
          </a:xfrm>
          <a:prstGeom prst="rect">
            <a:avLst/>
          </a:prstGeom>
        </p:spPr>
      </p:pic>
      <p:sp>
        <p:nvSpPr>
          <p:cNvPr id="5" name="Text 2"/>
          <p:cNvSpPr/>
          <p:nvPr/>
        </p:nvSpPr>
        <p:spPr>
          <a:xfrm>
            <a:off x="2868252" y="1772976"/>
            <a:ext cx="1616712" cy="249842"/>
          </a:xfrm>
          <a:prstGeom prst="rect">
            <a:avLst/>
          </a:prstGeom>
          <a:noFill/>
          <a:ln/>
        </p:spPr>
        <p:txBody>
          <a:bodyPr wrap="none" lIns="0" tIns="0" rIns="0" bIns="0" rtlCol="0" anchor="t"/>
          <a:lstStyle/>
          <a:p>
            <a:pPr algn="ctr" indent="0" marL="0">
              <a:lnSpc>
                <a:spcPct val="104000"/>
              </a:lnSpc>
              <a:buNone/>
            </a:pPr>
            <a:r>
              <a:rPr lang="en-US" sz="1550" dirty="0">
                <a:solidFill>
                  <a:srgbClr val="15213F"/>
                </a:solidFill>
                <a:latin typeface="Roboto Slab" pitchFamily="34" charset="0"/>
                <a:ea typeface="Roboto Slab" pitchFamily="34" charset="-122"/>
                <a:cs typeface="Roboto Slab" pitchFamily="34" charset="-120"/>
              </a:rPr>
              <a:t>Consultation</a:t>
            </a:r>
            <a:endParaRPr lang="en-US" sz="1550" dirty="0"/>
          </a:p>
        </p:txBody>
      </p:sp>
      <p:sp>
        <p:nvSpPr>
          <p:cNvPr id="6" name="Text 3"/>
          <p:cNvSpPr/>
          <p:nvPr/>
        </p:nvSpPr>
        <p:spPr>
          <a:xfrm>
            <a:off x="2868252" y="2093884"/>
            <a:ext cx="1616712" cy="369765"/>
          </a:xfrm>
          <a:prstGeom prst="rect">
            <a:avLst/>
          </a:prstGeom>
          <a:noFill/>
          <a:ln/>
        </p:spPr>
        <p:txBody>
          <a:bodyPr wrap="square" lIns="0" tIns="0" rIns="0" bIns="0" rtlCol="0" anchor="t">
            <a:normAutofit/>
          </a:bodyPr>
          <a:lstStyle/>
          <a:p>
            <a:pPr algn="ctr" indent="0" marL="0">
              <a:lnSpc>
                <a:spcPct val="96000"/>
              </a:lnSpc>
              <a:buNone/>
            </a:pPr>
            <a:r>
              <a:rPr lang="en-US" sz="1250" dirty="0">
                <a:solidFill>
                  <a:srgbClr val="15213F"/>
                </a:solidFill>
                <a:latin typeface="Roboto" pitchFamily="34" charset="0"/>
                <a:ea typeface="Roboto" pitchFamily="34" charset="-122"/>
                <a:cs typeface="Roboto" pitchFamily="34" charset="-120"/>
              </a:rPr>
              <a:t>Review goals and eligibility</a:t>
            </a:r>
            <a:endParaRPr lang="en-US" sz="1250" dirty="0"/>
          </a:p>
        </p:txBody>
      </p:sp>
      <p:sp>
        <p:nvSpPr>
          <p:cNvPr id="7" name="Text 4"/>
          <p:cNvSpPr/>
          <p:nvPr/>
        </p:nvSpPr>
        <p:spPr>
          <a:xfrm>
            <a:off x="4467199" y="4891000"/>
            <a:ext cx="1625595" cy="249842"/>
          </a:xfrm>
          <a:prstGeom prst="rect">
            <a:avLst/>
          </a:prstGeom>
          <a:noFill/>
          <a:ln/>
        </p:spPr>
        <p:txBody>
          <a:bodyPr wrap="none" lIns="0" tIns="0" rIns="0" bIns="0" rtlCol="0" anchor="t"/>
          <a:lstStyle/>
          <a:p>
            <a:pPr algn="ctr" indent="0" marL="0">
              <a:lnSpc>
                <a:spcPct val="104000"/>
              </a:lnSpc>
              <a:buNone/>
            </a:pPr>
            <a:r>
              <a:rPr lang="en-US" sz="1550" dirty="0">
                <a:solidFill>
                  <a:srgbClr val="15213F"/>
                </a:solidFill>
                <a:latin typeface="Roboto Slab" pitchFamily="34" charset="0"/>
                <a:ea typeface="Roboto Slab" pitchFamily="34" charset="-122"/>
                <a:cs typeface="Roboto Slab" pitchFamily="34" charset="-120"/>
              </a:rPr>
              <a:t>HUD Counseling</a:t>
            </a:r>
            <a:endParaRPr lang="en-US" sz="1550" dirty="0"/>
          </a:p>
        </p:txBody>
      </p:sp>
      <p:sp>
        <p:nvSpPr>
          <p:cNvPr id="8" name="Text 5"/>
          <p:cNvSpPr/>
          <p:nvPr/>
        </p:nvSpPr>
        <p:spPr>
          <a:xfrm>
            <a:off x="4467199" y="5211907"/>
            <a:ext cx="1625595" cy="369765"/>
          </a:xfrm>
          <a:prstGeom prst="rect">
            <a:avLst/>
          </a:prstGeom>
          <a:noFill/>
          <a:ln/>
        </p:spPr>
        <p:txBody>
          <a:bodyPr wrap="square" lIns="0" tIns="0" rIns="0" bIns="0" rtlCol="0" anchor="t">
            <a:normAutofit/>
          </a:bodyPr>
          <a:lstStyle/>
          <a:p>
            <a:pPr algn="ctr" indent="0" marL="0">
              <a:lnSpc>
                <a:spcPct val="96000"/>
              </a:lnSpc>
              <a:buNone/>
            </a:pPr>
            <a:r>
              <a:rPr lang="en-US" sz="1250" dirty="0">
                <a:solidFill>
                  <a:srgbClr val="15213F"/>
                </a:solidFill>
                <a:latin typeface="Roboto" pitchFamily="34" charset="0"/>
                <a:ea typeface="Roboto" pitchFamily="34" charset="-122"/>
                <a:cs typeface="Roboto" pitchFamily="34" charset="-120"/>
              </a:rPr>
              <a:t>Independent third-party session</a:t>
            </a:r>
            <a:endParaRPr lang="en-US" sz="1250" dirty="0"/>
          </a:p>
        </p:txBody>
      </p:sp>
      <p:sp>
        <p:nvSpPr>
          <p:cNvPr id="9" name="Text 6"/>
          <p:cNvSpPr/>
          <p:nvPr/>
        </p:nvSpPr>
        <p:spPr>
          <a:xfrm>
            <a:off x="6048379" y="1741885"/>
            <a:ext cx="1616712" cy="249842"/>
          </a:xfrm>
          <a:prstGeom prst="rect">
            <a:avLst/>
          </a:prstGeom>
          <a:noFill/>
          <a:ln/>
        </p:spPr>
        <p:txBody>
          <a:bodyPr wrap="none" lIns="0" tIns="0" rIns="0" bIns="0" rtlCol="0" anchor="t"/>
          <a:lstStyle/>
          <a:p>
            <a:pPr algn="ctr" indent="0" marL="0">
              <a:lnSpc>
                <a:spcPct val="104000"/>
              </a:lnSpc>
              <a:buNone/>
            </a:pPr>
            <a:r>
              <a:rPr lang="en-US" sz="1550" dirty="0">
                <a:solidFill>
                  <a:srgbClr val="15213F"/>
                </a:solidFill>
                <a:latin typeface="Roboto Slab" pitchFamily="34" charset="0"/>
                <a:ea typeface="Roboto Slab" pitchFamily="34" charset="-122"/>
                <a:cs typeface="Roboto Slab" pitchFamily="34" charset="-120"/>
              </a:rPr>
              <a:t>Application</a:t>
            </a:r>
            <a:endParaRPr lang="en-US" sz="1550" dirty="0"/>
          </a:p>
        </p:txBody>
      </p:sp>
      <p:sp>
        <p:nvSpPr>
          <p:cNvPr id="10" name="Text 7"/>
          <p:cNvSpPr/>
          <p:nvPr/>
        </p:nvSpPr>
        <p:spPr>
          <a:xfrm>
            <a:off x="6048379" y="2062792"/>
            <a:ext cx="1616712" cy="369766"/>
          </a:xfrm>
          <a:prstGeom prst="rect">
            <a:avLst/>
          </a:prstGeom>
          <a:noFill/>
          <a:ln/>
        </p:spPr>
        <p:txBody>
          <a:bodyPr wrap="square" lIns="0" tIns="0" rIns="0" bIns="0" rtlCol="0" anchor="t">
            <a:normAutofit/>
          </a:bodyPr>
          <a:lstStyle/>
          <a:p>
            <a:pPr algn="ctr" indent="0" marL="0">
              <a:lnSpc>
                <a:spcPct val="96000"/>
              </a:lnSpc>
              <a:buNone/>
            </a:pPr>
            <a:r>
              <a:rPr lang="en-US" sz="1250" dirty="0">
                <a:solidFill>
                  <a:srgbClr val="15213F"/>
                </a:solidFill>
                <a:latin typeface="Roboto" pitchFamily="34" charset="0"/>
                <a:ea typeface="Roboto" pitchFamily="34" charset="-122"/>
                <a:cs typeface="Roboto" pitchFamily="34" charset="-120"/>
              </a:rPr>
              <a:t>Submit paperwork and documents</a:t>
            </a:r>
            <a:endParaRPr lang="en-US" sz="1250" dirty="0"/>
          </a:p>
        </p:txBody>
      </p:sp>
      <p:sp>
        <p:nvSpPr>
          <p:cNvPr id="11" name="Text 8"/>
          <p:cNvSpPr/>
          <p:nvPr/>
        </p:nvSpPr>
        <p:spPr>
          <a:xfrm>
            <a:off x="7647325" y="4891000"/>
            <a:ext cx="1616713" cy="249842"/>
          </a:xfrm>
          <a:prstGeom prst="rect">
            <a:avLst/>
          </a:prstGeom>
          <a:noFill/>
          <a:ln/>
        </p:spPr>
        <p:txBody>
          <a:bodyPr wrap="none" lIns="0" tIns="0" rIns="0" bIns="0" rtlCol="0" anchor="t"/>
          <a:lstStyle/>
          <a:p>
            <a:pPr algn="ctr" indent="0" marL="0">
              <a:lnSpc>
                <a:spcPct val="104000"/>
              </a:lnSpc>
              <a:buNone/>
            </a:pPr>
            <a:r>
              <a:rPr lang="en-US" sz="1550" dirty="0">
                <a:solidFill>
                  <a:srgbClr val="15213F"/>
                </a:solidFill>
                <a:latin typeface="Roboto Slab" pitchFamily="34" charset="0"/>
                <a:ea typeface="Roboto Slab" pitchFamily="34" charset="-122"/>
                <a:cs typeface="Roboto Slab" pitchFamily="34" charset="-120"/>
              </a:rPr>
              <a:t>Appraisal</a:t>
            </a:r>
            <a:endParaRPr lang="en-US" sz="1550" dirty="0"/>
          </a:p>
        </p:txBody>
      </p:sp>
      <p:sp>
        <p:nvSpPr>
          <p:cNvPr id="12" name="Text 9"/>
          <p:cNvSpPr/>
          <p:nvPr/>
        </p:nvSpPr>
        <p:spPr>
          <a:xfrm>
            <a:off x="7647325" y="5211907"/>
            <a:ext cx="1616713" cy="369765"/>
          </a:xfrm>
          <a:prstGeom prst="rect">
            <a:avLst/>
          </a:prstGeom>
          <a:noFill/>
          <a:ln/>
        </p:spPr>
        <p:txBody>
          <a:bodyPr wrap="square" lIns="0" tIns="0" rIns="0" bIns="0" rtlCol="0" anchor="t">
            <a:normAutofit/>
          </a:bodyPr>
          <a:lstStyle/>
          <a:p>
            <a:pPr algn="ctr" indent="0" marL="0">
              <a:lnSpc>
                <a:spcPct val="96000"/>
              </a:lnSpc>
              <a:buNone/>
            </a:pPr>
            <a:r>
              <a:rPr lang="en-US" sz="1250" dirty="0">
                <a:solidFill>
                  <a:srgbClr val="15213F"/>
                </a:solidFill>
                <a:latin typeface="Roboto" pitchFamily="34" charset="0"/>
                <a:ea typeface="Roboto" pitchFamily="34" charset="-122"/>
                <a:cs typeface="Roboto" pitchFamily="34" charset="-120"/>
              </a:rPr>
              <a:t>FHA-certified home appraisal</a:t>
            </a:r>
            <a:endParaRPr lang="en-US" sz="1250" dirty="0"/>
          </a:p>
        </p:txBody>
      </p:sp>
      <p:sp>
        <p:nvSpPr>
          <p:cNvPr id="13" name="Text 10"/>
          <p:cNvSpPr/>
          <p:nvPr/>
        </p:nvSpPr>
        <p:spPr>
          <a:xfrm>
            <a:off x="661475" y="5877024"/>
            <a:ext cx="10868745" cy="416123"/>
          </a:xfrm>
          <a:prstGeom prst="rect">
            <a:avLst/>
          </a:prstGeom>
          <a:noFill/>
          <a:ln/>
        </p:spPr>
        <p:txBody>
          <a:bodyPr wrap="square" lIns="0" tIns="0" rIns="0" bIns="0" rtlCol="0" anchor="t">
            <a:normAutofit/>
          </a:bodyPr>
          <a:lstStyle/>
          <a:p>
            <a:pPr algn="l" indent="0" marL="0">
              <a:lnSpc>
                <a:spcPct val="123000"/>
              </a:lnSpc>
              <a:buNone/>
            </a:pPr>
            <a:r>
              <a:rPr lang="en-US" sz="1100" dirty="0">
                <a:solidFill>
                  <a:srgbClr val="15213F"/>
                </a:solidFill>
                <a:latin typeface="Roboto" pitchFamily="34" charset="0"/>
                <a:ea typeface="Roboto" pitchFamily="34" charset="-122"/>
                <a:cs typeface="Roboto" pitchFamily="34" charset="-120"/>
              </a:rPr>
              <a:t>The entire process typically takes </a:t>
            </a:r>
            <a:pPr algn="l" indent="0" marL="0">
              <a:lnSpc>
                <a:spcPct val="123000"/>
              </a:lnSpc>
              <a:buNone/>
            </a:pPr>
            <a:r>
              <a:rPr lang="en-US" sz="1100" b="1" dirty="0">
                <a:solidFill>
                  <a:srgbClr val="15213F"/>
                </a:solidFill>
                <a:latin typeface="Roboto Bold" pitchFamily="34" charset="0"/>
                <a:ea typeface="Roboto Bold" pitchFamily="34" charset="-122"/>
                <a:cs typeface="Roboto Bold" pitchFamily="34" charset="-120"/>
              </a:rPr>
              <a:t>30–60 days</a:t>
            </a:r>
            <a:pPr algn="l" indent="0" marL="0">
              <a:lnSpc>
                <a:spcPct val="123000"/>
              </a:lnSpc>
              <a:buNone/>
            </a:pPr>
            <a:r>
              <a:rPr lang="en-US" sz="1100" dirty="0">
                <a:solidFill>
                  <a:srgbClr val="15213F"/>
                </a:solidFill>
                <a:latin typeface="Roboto" pitchFamily="34" charset="0"/>
                <a:ea typeface="Roboto" pitchFamily="34" charset="-122"/>
                <a:cs typeface="Roboto" pitchFamily="34" charset="-120"/>
              </a:rPr>
              <a:t> from application to closing. The HUD counseling session — which is required by federal law — is an important consumer protection step, ensuring you fully understand the loan before committing. Most borrowers describe the overall experience as simpler than they anticipated.</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661475" y="1569145"/>
            <a:ext cx="10868745" cy="516731"/>
          </a:xfrm>
          <a:prstGeom prst="rect">
            <a:avLst/>
          </a:prstGeom>
          <a:noFill/>
          <a:ln/>
        </p:spPr>
        <p:txBody>
          <a:bodyPr wrap="none" lIns="0" tIns="0" rIns="0" bIns="0" rtlCol="0" anchor="t"/>
          <a:lstStyle/>
          <a:p>
            <a:pPr algn="l" indent="0" marL="0">
              <a:lnSpc>
                <a:spcPct val="104000"/>
              </a:lnSpc>
              <a:buNone/>
            </a:pPr>
            <a:r>
              <a:rPr lang="en-US" sz="3250" dirty="0">
                <a:solidFill>
                  <a:srgbClr val="3257B8"/>
                </a:solidFill>
                <a:latin typeface="Roboto Slab" pitchFamily="34" charset="0"/>
                <a:ea typeface="Roboto Slab" pitchFamily="34" charset="-122"/>
                <a:cs typeface="Roboto Slab" pitchFamily="34" charset="-120"/>
              </a:rPr>
              <a:t>Final Advice from Mark</a:t>
            </a:r>
            <a:endParaRPr lang="en-US" sz="3250" dirty="0"/>
          </a:p>
        </p:txBody>
      </p:sp>
      <p:sp>
        <p:nvSpPr>
          <p:cNvPr id="3" name="Shape 1"/>
          <p:cNvSpPr/>
          <p:nvPr/>
        </p:nvSpPr>
        <p:spPr>
          <a:xfrm>
            <a:off x="661475" y="2416572"/>
            <a:ext cx="19050" cy="636687"/>
          </a:xfrm>
          <a:prstGeom prst="roundRect">
            <a:avLst>
              <a:gd name="adj" fmla="val 59999"/>
            </a:avLst>
          </a:prstGeom>
          <a:solidFill>
            <a:srgbClr val="3257B8"/>
          </a:solidFill>
          <a:ln/>
        </p:spPr>
      </p:sp>
      <p:sp>
        <p:nvSpPr>
          <p:cNvPr id="4" name="Text 2"/>
          <p:cNvSpPr/>
          <p:nvPr/>
        </p:nvSpPr>
        <p:spPr>
          <a:xfrm>
            <a:off x="909516" y="2602607"/>
            <a:ext cx="11230289" cy="264616"/>
          </a:xfrm>
          <a:prstGeom prst="rect">
            <a:avLst/>
          </a:prstGeom>
          <a:noFill/>
          <a:ln/>
        </p:spPr>
        <p:txBody>
          <a:bodyPr wrap="none" lIns="0" tIns="0" rIns="0" bIns="0" rtlCol="0" anchor="t"/>
          <a:lstStyle/>
          <a:p>
            <a:pPr algn="l" indent="0" marL="0">
              <a:lnSpc>
                <a:spcPct val="133000"/>
              </a:lnSpc>
              <a:buNone/>
            </a:pPr>
            <a:r>
              <a:rPr lang="en-US" sz="1300" i="1" dirty="0">
                <a:solidFill>
                  <a:srgbClr val="15213F"/>
                </a:solidFill>
                <a:latin typeface="Roboto" pitchFamily="34" charset="0"/>
                <a:ea typeface="Roboto" pitchFamily="34" charset="-122"/>
                <a:cs typeface="Roboto" pitchFamily="34" charset="-120"/>
              </a:rPr>
              <a:t>"If viewers remember one thing, what should it be?"</a:t>
            </a:r>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 — Scott Hudspeth</a:t>
            </a:r>
            <a:endParaRPr lang="en-US" sz="1300" dirty="0"/>
          </a:p>
        </p:txBody>
      </p:sp>
      <p:pic>
        <p:nvPicPr>
          <p:cNvPr id="5"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61475" y="3239294"/>
            <a:ext cx="5351725" cy="2049463"/>
          </a:xfrm>
          <a:prstGeom prst="rect">
            <a:avLst/>
          </a:prstGeom>
        </p:spPr>
      </p:pic>
      <p:sp>
        <p:nvSpPr>
          <p:cNvPr id="6" name="Text 3"/>
          <p:cNvSpPr/>
          <p:nvPr/>
        </p:nvSpPr>
        <p:spPr>
          <a:xfrm>
            <a:off x="922017" y="3423642"/>
            <a:ext cx="4906840"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Don't Let Fear Decide for You</a:t>
            </a:r>
            <a:endParaRPr lang="en-US" sz="1600" dirty="0"/>
          </a:p>
        </p:txBody>
      </p:sp>
      <p:sp>
        <p:nvSpPr>
          <p:cNvPr id="7" name="Text 4"/>
          <p:cNvSpPr/>
          <p:nvPr/>
        </p:nvSpPr>
        <p:spPr>
          <a:xfrm>
            <a:off x="922017" y="3781326"/>
            <a:ext cx="4906840" cy="1323082"/>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Most of the hesitation around reverse mortgages comes from outdated myths and secondhand stories. The product has been significantly reformed over the past decade. Today's HECM is federally regulated, consumer-friendly, and built with protections that didn't exist 20 years ago.</a:t>
            </a:r>
            <a:endParaRPr lang="en-US" sz="1300" dirty="0"/>
          </a:p>
        </p:txBody>
      </p:sp>
      <p:pic>
        <p:nvPicPr>
          <p:cNvPr id="8"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78495" y="3239294"/>
            <a:ext cx="5351725" cy="2049463"/>
          </a:xfrm>
          <a:prstGeom prst="rect">
            <a:avLst/>
          </a:prstGeom>
        </p:spPr>
      </p:pic>
      <p:sp>
        <p:nvSpPr>
          <p:cNvPr id="9" name="Text 5"/>
          <p:cNvSpPr/>
          <p:nvPr/>
        </p:nvSpPr>
        <p:spPr>
          <a:xfrm>
            <a:off x="6439037" y="3423642"/>
            <a:ext cx="4906840"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Get the Facts First — Then Decide</a:t>
            </a:r>
            <a:endParaRPr lang="en-US" sz="1600" dirty="0"/>
          </a:p>
        </p:txBody>
      </p:sp>
      <p:sp>
        <p:nvSpPr>
          <p:cNvPr id="10" name="Text 6"/>
          <p:cNvSpPr/>
          <p:nvPr/>
        </p:nvSpPr>
        <p:spPr>
          <a:xfrm>
            <a:off x="6439037" y="3781326"/>
            <a:ext cx="4906840" cy="1323082"/>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You don't have to commit to anything in a consultation. Talk to a specialist, ask every question you have, and make a decision based on real information — not fear, not rumor, not what a neighbor said at a dinner party. </a:t>
            </a:r>
            <a:pPr algn="l" indent="0" marL="0">
              <a:lnSpc>
                <a:spcPct val="133000"/>
              </a:lnSpc>
              <a:buNone/>
            </a:pPr>
            <a:r>
              <a:rPr lang="en-US" sz="1300" b="1" dirty="0">
                <a:solidFill>
                  <a:srgbClr val="15213F"/>
                </a:solidFill>
                <a:latin typeface="Roboto Bold" pitchFamily="34" charset="0"/>
                <a:ea typeface="Roboto Bold" pitchFamily="34" charset="-122"/>
                <a:cs typeface="Roboto Bold" pitchFamily="34" charset="-120"/>
              </a:rPr>
              <a:t>Knowledge is the most powerful financial tool you have.</a:t>
            </a:r>
            <a:endParaRPr lang="en-US" sz="13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661475" y="818059"/>
            <a:ext cx="10868745" cy="516731"/>
          </a:xfrm>
          <a:prstGeom prst="rect">
            <a:avLst/>
          </a:prstGeom>
          <a:noFill/>
          <a:ln/>
        </p:spPr>
        <p:txBody>
          <a:bodyPr wrap="none" lIns="0" tIns="0" rIns="0" bIns="0" rtlCol="0" anchor="t"/>
          <a:lstStyle/>
          <a:p>
            <a:pPr algn="l" indent="0" marL="0">
              <a:lnSpc>
                <a:spcPct val="104000"/>
              </a:lnSpc>
              <a:buNone/>
            </a:pPr>
            <a:r>
              <a:rPr lang="en-US" sz="3250" dirty="0">
                <a:solidFill>
                  <a:srgbClr val="3257B8"/>
                </a:solidFill>
                <a:latin typeface="Roboto Slab" pitchFamily="34" charset="0"/>
                <a:ea typeface="Roboto Slab" pitchFamily="34" charset="-122"/>
                <a:cs typeface="Roboto Slab" pitchFamily="34" charset="-120"/>
              </a:rPr>
              <a:t>Questions &amp; Next Steps</a:t>
            </a:r>
            <a:endParaRPr lang="en-US" sz="3250" dirty="0"/>
          </a:p>
        </p:txBody>
      </p:sp>
      <p:sp>
        <p:nvSpPr>
          <p:cNvPr id="3" name="Text 1"/>
          <p:cNvSpPr/>
          <p:nvPr/>
        </p:nvSpPr>
        <p:spPr>
          <a:xfrm>
            <a:off x="661475" y="1665486"/>
            <a:ext cx="10868745"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Ready to explore whether a reverse mortgage makes sense for your retirement? The best first step is a </a:t>
            </a:r>
            <a:pPr algn="l" indent="0" marL="0">
              <a:lnSpc>
                <a:spcPct val="133000"/>
              </a:lnSpc>
              <a:buNone/>
            </a:pPr>
            <a:r>
              <a:rPr lang="en-US" sz="1300" b="1" dirty="0">
                <a:solidFill>
                  <a:srgbClr val="15213F"/>
                </a:solidFill>
                <a:latin typeface="Roboto Bold" pitchFamily="34" charset="0"/>
                <a:ea typeface="Roboto Bold" pitchFamily="34" charset="-122"/>
                <a:cs typeface="Roboto Bold" pitchFamily="34" charset="-120"/>
              </a:rPr>
              <a:t>complimentary, no-obligation consultation</a:t>
            </a:r>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 with Mark Hairston — a conversation designed to answer your questions, not pressure you into anything.</a:t>
            </a:r>
            <a:endParaRPr lang="en-US" sz="1300" dirty="0"/>
          </a:p>
        </p:txBody>
      </p:sp>
      <p:sp>
        <p:nvSpPr>
          <p:cNvPr id="4" name="Shape 2"/>
          <p:cNvSpPr/>
          <p:nvPr/>
        </p:nvSpPr>
        <p:spPr>
          <a:xfrm>
            <a:off x="542415" y="2380754"/>
            <a:ext cx="5470785" cy="3659187"/>
          </a:xfrm>
          <a:prstGeom prst="roundRect">
            <a:avLst>
              <a:gd name="adj" fmla="val 678"/>
            </a:avLst>
          </a:prstGeom>
          <a:solidFill>
            <a:srgbClr val="3257B8"/>
          </a:solidFill>
          <a:ln/>
        </p:spPr>
      </p:sp>
      <p:sp>
        <p:nvSpPr>
          <p:cNvPr id="5" name="Text 3"/>
          <p:cNvSpPr/>
          <p:nvPr/>
        </p:nvSpPr>
        <p:spPr>
          <a:xfrm>
            <a:off x="707710" y="2546052"/>
            <a:ext cx="5140196" cy="258465"/>
          </a:xfrm>
          <a:prstGeom prst="rect">
            <a:avLst/>
          </a:prstGeom>
          <a:noFill/>
          <a:ln/>
        </p:spPr>
        <p:txBody>
          <a:bodyPr wrap="none" lIns="0" tIns="0" rIns="0" bIns="0" rtlCol="0" anchor="t"/>
          <a:lstStyle/>
          <a:p>
            <a:pPr algn="l" indent="0" marL="0">
              <a:lnSpc>
                <a:spcPct val="104000"/>
              </a:lnSpc>
              <a:buNone/>
            </a:pPr>
            <a:r>
              <a:rPr lang="en-US" sz="1600" dirty="0">
                <a:solidFill>
                  <a:srgbClr val="FFFFFF"/>
                </a:solidFill>
                <a:latin typeface="Roboto Slab" pitchFamily="34" charset="0"/>
                <a:ea typeface="Roboto Slab" pitchFamily="34" charset="-122"/>
                <a:cs typeface="Roboto Slab" pitchFamily="34" charset="-120"/>
              </a:rPr>
              <a:t>Schedule Your Free Consultation</a:t>
            </a:r>
            <a:endParaRPr lang="en-US" sz="1600" dirty="0"/>
          </a:p>
        </p:txBody>
      </p:sp>
      <p:sp>
        <p:nvSpPr>
          <p:cNvPr id="6" name="Text 4"/>
          <p:cNvSpPr/>
          <p:nvPr/>
        </p:nvSpPr>
        <p:spPr>
          <a:xfrm>
            <a:off x="707710" y="2969816"/>
            <a:ext cx="5749781" cy="264616"/>
          </a:xfrm>
          <a:prstGeom prst="rect">
            <a:avLst/>
          </a:prstGeom>
          <a:noFill/>
          <a:ln/>
        </p:spPr>
        <p:txBody>
          <a:bodyPr wrap="none" lIns="0" tIns="0" rIns="0" bIns="0" rtlCol="0" anchor="t"/>
          <a:lstStyle/>
          <a:p>
            <a:pPr algn="l" indent="0" marL="0">
              <a:lnSpc>
                <a:spcPct val="133000"/>
              </a:lnSpc>
              <a:buNone/>
            </a:pPr>
            <a:r>
              <a:rPr lang="en-US" sz="1300" dirty="0">
                <a:solidFill>
                  <a:srgbClr val="FFFFFF"/>
                </a:solidFill>
                <a:latin typeface="Roboto" pitchFamily="34" charset="0"/>
                <a:ea typeface="Roboto" pitchFamily="34" charset="-122"/>
                <a:cs typeface="Roboto" pitchFamily="34" charset="-120"/>
              </a:rPr>
              <a:t>In your personalized session, you'll get:</a:t>
            </a:r>
            <a:endParaRPr lang="en-US" sz="1300" dirty="0"/>
          </a:p>
        </p:txBody>
      </p:sp>
      <p:sp>
        <p:nvSpPr>
          <p:cNvPr id="7" name="Text 5"/>
          <p:cNvSpPr/>
          <p:nvPr/>
        </p:nvSpPr>
        <p:spPr>
          <a:xfrm>
            <a:off x="707710" y="3383260"/>
            <a:ext cx="5140196" cy="1231999"/>
          </a:xfrm>
          <a:prstGeom prst="rect">
            <a:avLst/>
          </a:prstGeom>
          <a:noFill/>
          <a:ln/>
        </p:spPr>
        <p:txBody>
          <a:bodyPr wrap="square" lIns="0" tIns="0" rIns="0" bIns="0" rtlCol="0" anchor="t">
            <a:normAutofit/>
          </a:bodyPr>
          <a:lstStyle/>
          <a:p>
            <a:pPr algn="l" marL="264160" indent="-264160">
              <a:lnSpc>
                <a:spcPct val="133000"/>
              </a:lnSpc>
              <a:buSzPct val="100000"/>
              <a:buChar char="•"/>
            </a:pPr>
            <a:r>
              <a:rPr lang="en-US" sz="1300" dirty="0">
                <a:solidFill>
                  <a:srgbClr val="FFFFFF"/>
                </a:solidFill>
                <a:latin typeface="Roboto" pitchFamily="34" charset="0"/>
                <a:ea typeface="Roboto" pitchFamily="34" charset="-122"/>
                <a:cs typeface="Roboto" pitchFamily="34" charset="-120"/>
              </a:rPr>
              <a:t>A review of your eligibility and estimated loan amount</a:t>
            </a:r>
            <a:endParaRPr lang="en-US" sz="1300" dirty="0"/>
          </a:p>
          <a:p>
            <a:pPr algn="l" marL="264160" indent="-264160">
              <a:lnSpc>
                <a:spcPct val="133000"/>
              </a:lnSpc>
              <a:buSzPct val="100000"/>
              <a:buChar char="•"/>
            </a:pPr>
            <a:r>
              <a:rPr lang="en-US" sz="1300" dirty="0">
                <a:solidFill>
                  <a:srgbClr val="FFFFFF"/>
                </a:solidFill>
                <a:latin typeface="Roboto" pitchFamily="34" charset="0"/>
                <a:ea typeface="Roboto" pitchFamily="34" charset="-122"/>
                <a:cs typeface="Roboto" pitchFamily="34" charset="-120"/>
              </a:rPr>
              <a:t>A side-by-side look at your payout options</a:t>
            </a:r>
            <a:endParaRPr lang="en-US" sz="1300" dirty="0"/>
          </a:p>
          <a:p>
            <a:pPr algn="l" marL="264160" indent="-264160">
              <a:lnSpc>
                <a:spcPct val="133000"/>
              </a:lnSpc>
              <a:buSzPct val="100000"/>
              <a:buChar char="•"/>
            </a:pPr>
            <a:r>
              <a:rPr lang="en-US" sz="1300" dirty="0">
                <a:solidFill>
                  <a:srgbClr val="FFFFFF"/>
                </a:solidFill>
                <a:latin typeface="Roboto" pitchFamily="34" charset="0"/>
                <a:ea typeface="Roboto" pitchFamily="34" charset="-122"/>
                <a:cs typeface="Roboto" pitchFamily="34" charset="-120"/>
              </a:rPr>
              <a:t>Honest answers to every question you have</a:t>
            </a:r>
            <a:endParaRPr lang="en-US" sz="1300" dirty="0"/>
          </a:p>
          <a:p>
            <a:pPr algn="l" marL="264160" indent="-264160">
              <a:lnSpc>
                <a:spcPct val="133000"/>
              </a:lnSpc>
              <a:buSzPct val="100000"/>
              <a:buChar char="•"/>
            </a:pPr>
            <a:r>
              <a:rPr lang="en-US" sz="1300" dirty="0">
                <a:solidFill>
                  <a:srgbClr val="FFFFFF"/>
                </a:solidFill>
                <a:latin typeface="Roboto" pitchFamily="34" charset="0"/>
                <a:ea typeface="Roboto" pitchFamily="34" charset="-122"/>
                <a:cs typeface="Roboto" pitchFamily="34" charset="-120"/>
              </a:rPr>
              <a:t>No pressure — ever</a:t>
            </a:r>
            <a:endParaRPr lang="en-US" sz="1300" dirty="0"/>
          </a:p>
        </p:txBody>
      </p:sp>
      <p:sp>
        <p:nvSpPr>
          <p:cNvPr id="8" name="Text 6"/>
          <p:cNvSpPr/>
          <p:nvPr/>
        </p:nvSpPr>
        <p:spPr>
          <a:xfrm>
            <a:off x="6303904" y="2546052"/>
            <a:ext cx="5232666" cy="258465"/>
          </a:xfrm>
          <a:prstGeom prst="rect">
            <a:avLst/>
          </a:prstGeom>
          <a:noFill/>
          <a:ln/>
        </p:spPr>
        <p:txBody>
          <a:bodyPr wrap="none" lIns="0" tIns="0" rIns="0" bIns="0" rtlCol="0" anchor="t"/>
          <a:lstStyle/>
          <a:p>
            <a:pPr algn="l" indent="0" marL="0">
              <a:lnSpc>
                <a:spcPct val="104000"/>
              </a:lnSpc>
              <a:buNone/>
            </a:pPr>
            <a:r>
              <a:rPr lang="en-US" sz="1600" dirty="0">
                <a:solidFill>
                  <a:srgbClr val="3257B8"/>
                </a:solidFill>
                <a:latin typeface="Roboto Slab" pitchFamily="34" charset="0"/>
                <a:ea typeface="Roboto Slab" pitchFamily="34" charset="-122"/>
                <a:cs typeface="Roboto Slab" pitchFamily="34" charset="-120"/>
              </a:rPr>
              <a:t>Contact Mark Hairston</a:t>
            </a:r>
            <a:endParaRPr lang="en-US" sz="1600" dirty="0"/>
          </a:p>
        </p:txBody>
      </p:sp>
      <p:sp>
        <p:nvSpPr>
          <p:cNvPr id="9" name="Text 7"/>
          <p:cNvSpPr/>
          <p:nvPr/>
        </p:nvSpPr>
        <p:spPr>
          <a:xfrm>
            <a:off x="6303904" y="2969816"/>
            <a:ext cx="5232666" cy="1918395"/>
          </a:xfrm>
          <a:prstGeom prst="rect">
            <a:avLst/>
          </a:prstGeom>
          <a:noFill/>
          <a:ln/>
        </p:spPr>
        <p:txBody>
          <a:bodyPr wrap="square" lIns="0" tIns="0" rIns="0" bIns="0" rtlCol="0" anchor="t"/>
          <a:lstStyle/>
          <a:p>
            <a:pPr algn="l" indent="0" marL="0">
              <a:lnSpc>
                <a:spcPct val="133000"/>
              </a:lnSpc>
              <a:spcAft>
                <a:spcPts val="1150"/>
              </a:spcAft>
              <a:buNone/>
            </a:pPr>
            <a:r>
              <a:rPr lang="en-US" sz="1300" b="1" dirty="0">
                <a:solidFill>
                  <a:srgbClr val="15213F"/>
                </a:solidFill>
                <a:latin typeface="Roboto Bold" pitchFamily="34" charset="0"/>
                <a:ea typeface="Roboto Bold" pitchFamily="34" charset="-122"/>
                <a:cs typeface="Roboto Bold" pitchFamily="34" charset="-120"/>
              </a:rPr>
              <a:t>Reverse Mortgage Specialist</a:t>
            </a:r>
            <a:endParaRPr lang="en-US" sz="1300" dirty="0"/>
          </a:p>
          <a:p>
            <a:pPr algn="l" indent="0" marL="0">
              <a:lnSpc>
                <a:spcPct val="133000"/>
              </a:lnSpc>
              <a:buNone/>
            </a:pPr>
            <a:r>
              <a:rPr lang="en-US" sz="1300" dirty="0">
                <a:solidFill>
                  <a:srgbClr val="000000"/>
                </a:solidFill>
                <a:latin typeface="Roboto" pitchFamily="34" charset="0"/>
                <a:ea typeface="Roboto" pitchFamily="34" charset="-122"/>
                <a:cs typeface="Roboto" pitchFamily="34" charset="-120"/>
              </a:rPr>
              <a:t>📞</a:t>
            </a:r>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 Phone: </a:t>
            </a:r>
            <a:pPr algn="l" indent="0" marL="0">
              <a:lnSpc>
                <a:spcPct val="133000"/>
              </a:lnSpc>
              <a:spcAft>
                <a:spcPts val="1150"/>
              </a:spcAft>
              <a:buNone/>
            </a:pPr>
            <a:r>
              <a:rPr lang="en-US" sz="1300" b="1" dirty="0">
                <a:solidFill>
                  <a:srgbClr val="15213F"/>
                </a:solidFill>
                <a:latin typeface="Roboto Bold" pitchFamily="34" charset="0"/>
                <a:ea typeface="Roboto Bold" pitchFamily="34" charset="-122"/>
                <a:cs typeface="Roboto Bold" pitchFamily="34" charset="-120"/>
              </a:rPr>
              <a:t>[Add Phone Number]</a:t>
            </a:r>
            <a:endParaRPr lang="en-US" sz="1300" dirty="0"/>
          </a:p>
          <a:p>
            <a:pPr algn="l" indent="0" marL="0">
              <a:lnSpc>
                <a:spcPct val="133000"/>
              </a:lnSpc>
              <a:buNone/>
            </a:pPr>
            <a:r>
              <a:rPr lang="en-US" sz="1300" dirty="0">
                <a:solidFill>
                  <a:srgbClr val="000000"/>
                </a:solidFill>
                <a:latin typeface="Roboto" pitchFamily="34" charset="0"/>
                <a:ea typeface="Roboto" pitchFamily="34" charset="-122"/>
                <a:cs typeface="Roboto" pitchFamily="34" charset="-120"/>
              </a:rPr>
              <a:t>📧</a:t>
            </a:r>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 Email: </a:t>
            </a:r>
            <a:pPr algn="l" indent="0" marL="0">
              <a:lnSpc>
                <a:spcPct val="133000"/>
              </a:lnSpc>
              <a:spcAft>
                <a:spcPts val="1150"/>
              </a:spcAft>
              <a:buNone/>
            </a:pPr>
            <a:r>
              <a:rPr lang="en-US" sz="1300" b="1" dirty="0">
                <a:solidFill>
                  <a:srgbClr val="15213F"/>
                </a:solidFill>
                <a:latin typeface="Roboto Bold" pitchFamily="34" charset="0"/>
                <a:ea typeface="Roboto Bold" pitchFamily="34" charset="-122"/>
                <a:cs typeface="Roboto Bold" pitchFamily="34" charset="-120"/>
              </a:rPr>
              <a:t>[Add Email Address]</a:t>
            </a:r>
            <a:endParaRPr lang="en-US" sz="1300" dirty="0"/>
          </a:p>
          <a:p>
            <a:pPr algn="l" indent="0" marL="0">
              <a:lnSpc>
                <a:spcPct val="133000"/>
              </a:lnSpc>
              <a:buNone/>
            </a:pPr>
            <a:r>
              <a:rPr lang="en-US" sz="1300" dirty="0">
                <a:solidFill>
                  <a:srgbClr val="000000"/>
                </a:solidFill>
                <a:latin typeface="Roboto" pitchFamily="34" charset="0"/>
                <a:ea typeface="Roboto" pitchFamily="34" charset="-122"/>
                <a:cs typeface="Roboto" pitchFamily="34" charset="-120"/>
              </a:rPr>
              <a:t>🌐</a:t>
            </a:r>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 Website: </a:t>
            </a:r>
            <a:pPr algn="l" indent="0" marL="0">
              <a:lnSpc>
                <a:spcPct val="133000"/>
              </a:lnSpc>
              <a:spcAft>
                <a:spcPts val="1150"/>
              </a:spcAft>
              <a:buNone/>
            </a:pPr>
            <a:r>
              <a:rPr lang="en-US" sz="1300" b="1" dirty="0">
                <a:solidFill>
                  <a:srgbClr val="15213F"/>
                </a:solidFill>
                <a:latin typeface="Roboto Bold" pitchFamily="34" charset="0"/>
                <a:ea typeface="Roboto Bold" pitchFamily="34" charset="-122"/>
                <a:cs typeface="Roboto Bold" pitchFamily="34" charset="-120"/>
              </a:rPr>
              <a:t>[Add Website URL]</a:t>
            </a:r>
            <a:endParaRPr lang="en-US" sz="1300" dirty="0"/>
          </a:p>
          <a:p>
            <a:pPr algn="l" indent="0" marL="0">
              <a:lnSpc>
                <a:spcPct val="133000"/>
              </a:lnSpc>
              <a:buNone/>
            </a:pPr>
            <a:r>
              <a:rPr lang="en-US" sz="1300" dirty="0">
                <a:solidFill>
                  <a:srgbClr val="000000"/>
                </a:solidFill>
                <a:latin typeface="Roboto" pitchFamily="34" charset="0"/>
                <a:ea typeface="Roboto" pitchFamily="34" charset="-122"/>
                <a:cs typeface="Roboto" pitchFamily="34" charset="-120"/>
              </a:rPr>
              <a:t>📍</a:t>
            </a:r>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 Licensed in: </a:t>
            </a:r>
            <a:pPr algn="l" indent="0" marL="0">
              <a:lnSpc>
                <a:spcPct val="133000"/>
              </a:lnSpc>
              <a:buNone/>
            </a:pPr>
            <a:r>
              <a:rPr lang="en-US" sz="1300" b="1" dirty="0">
                <a:solidFill>
                  <a:srgbClr val="15213F"/>
                </a:solidFill>
                <a:latin typeface="Roboto Bold" pitchFamily="34" charset="0"/>
                <a:ea typeface="Roboto Bold" pitchFamily="34" charset="-122"/>
                <a:cs typeface="Roboto Bold" pitchFamily="34" charset="-120"/>
              </a:rPr>
              <a:t>[Add States]</a:t>
            </a:r>
            <a:endParaRPr lang="en-US" sz="1300" dirty="0"/>
          </a:p>
        </p:txBody>
      </p:sp>
      <p:sp>
        <p:nvSpPr>
          <p:cNvPr id="10" name="Shape 8"/>
          <p:cNvSpPr/>
          <p:nvPr/>
        </p:nvSpPr>
        <p:spPr>
          <a:xfrm>
            <a:off x="6303904" y="5115520"/>
            <a:ext cx="5232666" cy="19050"/>
          </a:xfrm>
          <a:prstGeom prst="roundRect">
            <a:avLst>
              <a:gd name="adj" fmla="val 59999"/>
            </a:avLst>
          </a:prstGeom>
          <a:solidFill>
            <a:srgbClr val="15213F">
              <a:alpha val="50000"/>
            </a:srgbClr>
          </a:solidFill>
          <a:ln/>
        </p:spPr>
      </p:sp>
      <p:sp>
        <p:nvSpPr>
          <p:cNvPr id="11" name="Text 9"/>
          <p:cNvSpPr/>
          <p:nvPr/>
        </p:nvSpPr>
        <p:spPr>
          <a:xfrm>
            <a:off x="6303904" y="5361880"/>
            <a:ext cx="5232666" cy="529233"/>
          </a:xfrm>
          <a:prstGeom prst="rect">
            <a:avLst/>
          </a:prstGeom>
          <a:noFill/>
          <a:ln/>
        </p:spPr>
        <p:txBody>
          <a:bodyPr wrap="square" lIns="0" tIns="0" rIns="0" bIns="0" rtlCol="0" anchor="t">
            <a:normAutofit/>
          </a:bodyPr>
          <a:lstStyle/>
          <a:p>
            <a:pPr algn="l" indent="0" marL="0">
              <a:lnSpc>
                <a:spcPct val="133000"/>
              </a:lnSpc>
              <a:buNone/>
            </a:pPr>
            <a:r>
              <a:rPr lang="en-US" sz="1300" i="1" dirty="0">
                <a:solidFill>
                  <a:srgbClr val="15213F"/>
                </a:solidFill>
                <a:latin typeface="Roboto" pitchFamily="34" charset="0"/>
                <a:ea typeface="Roboto" pitchFamily="34" charset="-122"/>
                <a:cs typeface="Roboto" pitchFamily="34" charset="-120"/>
              </a:rPr>
              <a:t>Hosted by Scott Hudspeth — Empowering homeowners to make confident, informed financial decisions.</a:t>
            </a:r>
            <a:endParaRPr lang="en-US" sz="13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4571886" cy="6858000"/>
          </a:xfrm>
          <a:prstGeom prst="rect">
            <a:avLst/>
          </a:prstGeom>
        </p:spPr>
      </p:pic>
      <p:sp>
        <p:nvSpPr>
          <p:cNvPr id="3" name="Text 0"/>
          <p:cNvSpPr/>
          <p:nvPr/>
        </p:nvSpPr>
        <p:spPr>
          <a:xfrm>
            <a:off x="5233360" y="856258"/>
            <a:ext cx="6296860" cy="516731"/>
          </a:xfrm>
          <a:prstGeom prst="rect">
            <a:avLst/>
          </a:prstGeom>
          <a:noFill/>
          <a:ln/>
        </p:spPr>
        <p:txBody>
          <a:bodyPr wrap="none" lIns="0" tIns="0" rIns="0" bIns="0" rtlCol="0" anchor="t"/>
          <a:lstStyle/>
          <a:p>
            <a:pPr algn="l" indent="0" marL="0">
              <a:lnSpc>
                <a:spcPct val="104000"/>
              </a:lnSpc>
              <a:buNone/>
            </a:pPr>
            <a:r>
              <a:rPr lang="en-US" sz="3250" dirty="0">
                <a:solidFill>
                  <a:srgbClr val="3257B8"/>
                </a:solidFill>
                <a:latin typeface="Roboto Slab" pitchFamily="34" charset="0"/>
                <a:ea typeface="Roboto Slab" pitchFamily="34" charset="-122"/>
                <a:cs typeface="Roboto Slab" pitchFamily="34" charset="-120"/>
              </a:rPr>
              <a:t>Welcome</a:t>
            </a:r>
            <a:endParaRPr lang="en-US" sz="3250" dirty="0"/>
          </a:p>
        </p:txBody>
      </p:sp>
      <p:sp>
        <p:nvSpPr>
          <p:cNvPr id="4" name="Text 1"/>
          <p:cNvSpPr/>
          <p:nvPr/>
        </p:nvSpPr>
        <p:spPr>
          <a:xfrm>
            <a:off x="5233360" y="1621036"/>
            <a:ext cx="6296860" cy="1058466"/>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There's a lot of confusion — and a lot of fear — surrounding reverse mortgages. Today, we're here to cut through the noise. Whether you're a homeowner over 62 exploring your options, or an adult child helping a parent plan for retirement, this conversation is for you.</a:t>
            </a:r>
            <a:endParaRPr lang="en-US" sz="1300" dirty="0"/>
          </a:p>
        </p:txBody>
      </p:sp>
      <p:sp>
        <p:nvSpPr>
          <p:cNvPr id="5" name="Shape 2"/>
          <p:cNvSpPr/>
          <p:nvPr/>
        </p:nvSpPr>
        <p:spPr>
          <a:xfrm>
            <a:off x="5233360" y="2865537"/>
            <a:ext cx="3065783" cy="1746945"/>
          </a:xfrm>
          <a:prstGeom prst="roundRect">
            <a:avLst>
              <a:gd name="adj" fmla="val 1420"/>
            </a:avLst>
          </a:prstGeom>
          <a:solidFill>
            <a:srgbClr val="E9ECF2"/>
          </a:solidFill>
          <a:ln/>
        </p:spPr>
      </p:sp>
      <p:sp>
        <p:nvSpPr>
          <p:cNvPr id="6" name="Text 3"/>
          <p:cNvSpPr/>
          <p:nvPr/>
        </p:nvSpPr>
        <p:spPr>
          <a:xfrm>
            <a:off x="5398655" y="3030835"/>
            <a:ext cx="2735194" cy="523280"/>
          </a:xfrm>
          <a:prstGeom prst="rect">
            <a:avLst/>
          </a:prstGeom>
          <a:noFill/>
          <a:ln/>
        </p:spPr>
        <p:txBody>
          <a:bodyPr wrap="square" lIns="0" tIns="0" rIns="0" bIns="0" rtlCol="0" anchor="t">
            <a:normAutofit/>
          </a:bodyPr>
          <a:lstStyle/>
          <a:p>
            <a:pPr algn="l" indent="0" marL="0">
              <a:lnSpc>
                <a:spcPct val="104000"/>
              </a:lnSpc>
              <a:buNone/>
            </a:pPr>
            <a:r>
              <a:rPr lang="en-US" sz="1600" dirty="0">
                <a:solidFill>
                  <a:srgbClr val="000000"/>
                </a:solidFill>
                <a:latin typeface="Roboto Slab" pitchFamily="34" charset="0"/>
                <a:ea typeface="Roboto Slab" pitchFamily="34" charset="-122"/>
                <a:cs typeface="Roboto Slab" pitchFamily="34" charset="-120"/>
              </a:rPr>
              <a:t>🎯</a:t>
            </a:r>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 Separate Fact from Fiction</a:t>
            </a:r>
            <a:endParaRPr lang="en-US" sz="1600" dirty="0"/>
          </a:p>
        </p:txBody>
      </p:sp>
      <p:sp>
        <p:nvSpPr>
          <p:cNvPr id="7" name="Text 4"/>
          <p:cNvSpPr/>
          <p:nvPr/>
        </p:nvSpPr>
        <p:spPr>
          <a:xfrm>
            <a:off x="5398655" y="3653334"/>
            <a:ext cx="2735194" cy="793849"/>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Debunk the myths that keep people from exploring a legitimate financial tool.</a:t>
            </a:r>
            <a:endParaRPr lang="en-US" sz="1300" dirty="0"/>
          </a:p>
        </p:txBody>
      </p:sp>
      <p:sp>
        <p:nvSpPr>
          <p:cNvPr id="8" name="Shape 5"/>
          <p:cNvSpPr/>
          <p:nvPr/>
        </p:nvSpPr>
        <p:spPr>
          <a:xfrm>
            <a:off x="8464437" y="2865537"/>
            <a:ext cx="3065783" cy="1746945"/>
          </a:xfrm>
          <a:prstGeom prst="roundRect">
            <a:avLst>
              <a:gd name="adj" fmla="val 1420"/>
            </a:avLst>
          </a:prstGeom>
          <a:solidFill>
            <a:srgbClr val="E9ECF2"/>
          </a:solidFill>
          <a:ln/>
        </p:spPr>
      </p:sp>
      <p:sp>
        <p:nvSpPr>
          <p:cNvPr id="9" name="Text 6"/>
          <p:cNvSpPr/>
          <p:nvPr/>
        </p:nvSpPr>
        <p:spPr>
          <a:xfrm>
            <a:off x="8629732" y="3030835"/>
            <a:ext cx="2735194" cy="523280"/>
          </a:xfrm>
          <a:prstGeom prst="rect">
            <a:avLst/>
          </a:prstGeom>
          <a:noFill/>
          <a:ln/>
        </p:spPr>
        <p:txBody>
          <a:bodyPr wrap="square" lIns="0" tIns="0" rIns="0" bIns="0" rtlCol="0" anchor="t">
            <a:normAutofit/>
          </a:bodyPr>
          <a:lstStyle/>
          <a:p>
            <a:pPr algn="l" indent="0" marL="0">
              <a:lnSpc>
                <a:spcPct val="104000"/>
              </a:lnSpc>
              <a:buNone/>
            </a:pPr>
            <a:r>
              <a:rPr lang="en-US" sz="1600" dirty="0">
                <a:solidFill>
                  <a:srgbClr val="000000"/>
                </a:solidFill>
                <a:latin typeface="Roboto Slab" pitchFamily="34" charset="0"/>
                <a:ea typeface="Roboto Slab" pitchFamily="34" charset="-122"/>
                <a:cs typeface="Roboto Slab" pitchFamily="34" charset="-120"/>
              </a:rPr>
              <a:t>📚</a:t>
            </a:r>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 Understand How It Works</a:t>
            </a:r>
            <a:endParaRPr lang="en-US" sz="1600" dirty="0"/>
          </a:p>
        </p:txBody>
      </p:sp>
      <p:sp>
        <p:nvSpPr>
          <p:cNvPr id="10" name="Text 7"/>
          <p:cNvSpPr/>
          <p:nvPr/>
        </p:nvSpPr>
        <p:spPr>
          <a:xfrm>
            <a:off x="8629732" y="3653334"/>
            <a:ext cx="2735194"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Walk through the mechanics in plain, everyday language — no jargon.</a:t>
            </a:r>
            <a:endParaRPr lang="en-US" sz="1300" dirty="0"/>
          </a:p>
        </p:txBody>
      </p:sp>
      <p:sp>
        <p:nvSpPr>
          <p:cNvPr id="11" name="Shape 8"/>
          <p:cNvSpPr/>
          <p:nvPr/>
        </p:nvSpPr>
        <p:spPr>
          <a:xfrm>
            <a:off x="5233360" y="4777780"/>
            <a:ext cx="6296860" cy="1223863"/>
          </a:xfrm>
          <a:prstGeom prst="roundRect">
            <a:avLst>
              <a:gd name="adj" fmla="val 2027"/>
            </a:avLst>
          </a:prstGeom>
          <a:solidFill>
            <a:srgbClr val="E9ECF2"/>
          </a:solidFill>
          <a:ln/>
        </p:spPr>
      </p:sp>
      <p:sp>
        <p:nvSpPr>
          <p:cNvPr id="12" name="Text 9"/>
          <p:cNvSpPr/>
          <p:nvPr/>
        </p:nvSpPr>
        <p:spPr>
          <a:xfrm>
            <a:off x="5398655" y="4943078"/>
            <a:ext cx="5966271" cy="264815"/>
          </a:xfrm>
          <a:prstGeom prst="rect">
            <a:avLst/>
          </a:prstGeom>
          <a:noFill/>
          <a:ln/>
        </p:spPr>
        <p:txBody>
          <a:bodyPr wrap="none" lIns="0" tIns="0" rIns="0" bIns="0" rtlCol="0" anchor="t"/>
          <a:lstStyle/>
          <a:p>
            <a:pPr algn="l" indent="0" marL="0">
              <a:lnSpc>
                <a:spcPct val="104000"/>
              </a:lnSpc>
              <a:buNone/>
            </a:pPr>
            <a:r>
              <a:rPr lang="en-US" sz="1600" dirty="0">
                <a:solidFill>
                  <a:srgbClr val="000000"/>
                </a:solidFill>
                <a:latin typeface="Roboto Slab" pitchFamily="34" charset="0"/>
                <a:ea typeface="Roboto Slab" pitchFamily="34" charset="-122"/>
                <a:cs typeface="Roboto Slab" pitchFamily="34" charset="-120"/>
              </a:rPr>
              <a:t>✅</a:t>
            </a:r>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 Make Informed Decisions</a:t>
            </a:r>
            <a:endParaRPr lang="en-US" sz="1600" dirty="0"/>
          </a:p>
        </p:txBody>
      </p:sp>
      <p:sp>
        <p:nvSpPr>
          <p:cNvPr id="13" name="Text 10"/>
          <p:cNvSpPr/>
          <p:nvPr/>
        </p:nvSpPr>
        <p:spPr>
          <a:xfrm>
            <a:off x="5398655" y="5307112"/>
            <a:ext cx="5966271"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Leave with the knowledge to decide whether a reverse mortgage is right for your situation.</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61475" y="1423789"/>
            <a:ext cx="10868745" cy="516731"/>
          </a:xfrm>
          <a:prstGeom prst="rect">
            <a:avLst/>
          </a:prstGeom>
          <a:noFill/>
          <a:ln/>
        </p:spPr>
        <p:txBody>
          <a:bodyPr wrap="none" lIns="0" tIns="0" rIns="0" bIns="0" rtlCol="0" anchor="t"/>
          <a:lstStyle/>
          <a:p>
            <a:pPr algn="l" indent="0" marL="0">
              <a:lnSpc>
                <a:spcPct val="104000"/>
              </a:lnSpc>
              <a:buNone/>
            </a:pPr>
            <a:r>
              <a:rPr lang="en-US" sz="3250" dirty="0">
                <a:solidFill>
                  <a:srgbClr val="3257B8"/>
                </a:solidFill>
                <a:latin typeface="Roboto Slab" pitchFamily="34" charset="0"/>
                <a:ea typeface="Roboto Slab" pitchFamily="34" charset="-122"/>
                <a:cs typeface="Roboto Slab" pitchFamily="34" charset="-120"/>
              </a:rPr>
              <a:t>What Is a Reverse Mortgage?</a:t>
            </a:r>
            <a:endParaRPr lang="en-US" sz="3250" dirty="0"/>
          </a:p>
        </p:txBody>
      </p:sp>
      <p:sp>
        <p:nvSpPr>
          <p:cNvPr id="3" name="Text 1"/>
          <p:cNvSpPr/>
          <p:nvPr/>
        </p:nvSpPr>
        <p:spPr>
          <a:xfrm>
            <a:off x="661475" y="2271216"/>
            <a:ext cx="11478330" cy="264616"/>
          </a:xfrm>
          <a:prstGeom prst="rect">
            <a:avLst/>
          </a:prstGeom>
          <a:noFill/>
          <a:ln/>
        </p:spPr>
        <p:txBody>
          <a:bodyPr wrap="none" lIns="0" tIns="0" rIns="0" bIns="0" rtlCol="0" anchor="t"/>
          <a:lstStyle/>
          <a:p>
            <a:pPr algn="l" indent="0" marL="0">
              <a:lnSpc>
                <a:spcPct val="133000"/>
              </a:lnSpc>
              <a:buNone/>
            </a:pPr>
            <a:r>
              <a:rPr lang="en-US" sz="1300" i="1" dirty="0">
                <a:solidFill>
                  <a:srgbClr val="15213F"/>
                </a:solidFill>
                <a:latin typeface="Roboto" pitchFamily="34" charset="0"/>
                <a:ea typeface="Roboto" pitchFamily="34" charset="-122"/>
                <a:cs typeface="Roboto" pitchFamily="34" charset="-120"/>
              </a:rPr>
              <a:t>"If someone has never heard of a reverse mortgage, how do you explain it?"</a:t>
            </a:r>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 — Scott Hudspeth</a:t>
            </a:r>
            <a:endParaRPr lang="en-US" sz="1300" dirty="0"/>
          </a:p>
        </p:txBody>
      </p:sp>
      <p:sp>
        <p:nvSpPr>
          <p:cNvPr id="4" name="Text 2"/>
          <p:cNvSpPr/>
          <p:nvPr/>
        </p:nvSpPr>
        <p:spPr>
          <a:xfrm>
            <a:off x="661475" y="2870696"/>
            <a:ext cx="5796214" cy="2414588"/>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A reverse mortgage is a federally insured loan available to homeowners age 62 and older that allows you to convert a portion of your home equity into tax-free cash — </a:t>
            </a:r>
            <a:pPr algn="l" indent="0" marL="0">
              <a:lnSpc>
                <a:spcPct val="133000"/>
              </a:lnSpc>
              <a:spcAft>
                <a:spcPts val="1150"/>
              </a:spcAft>
              <a:buNone/>
            </a:pPr>
            <a:r>
              <a:rPr lang="en-US" sz="1300" b="1" dirty="0">
                <a:solidFill>
                  <a:srgbClr val="15213F"/>
                </a:solidFill>
                <a:latin typeface="Roboto Bold" pitchFamily="34" charset="0"/>
                <a:ea typeface="Roboto Bold" pitchFamily="34" charset="-122"/>
                <a:cs typeface="Roboto Bold" pitchFamily="34" charset="-120"/>
              </a:rPr>
              <a:t>without selling your home or making monthly mortgage payments.</a:t>
            </a:r>
            <a:endParaRPr lang="en-US" sz="1300" dirty="0"/>
          </a:p>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Instead of you paying the lender each month, the lender pays </a:t>
            </a:r>
            <a:pPr algn="l" indent="0" marL="0">
              <a:lnSpc>
                <a:spcPct val="133000"/>
              </a:lnSpc>
              <a:buNone/>
            </a:pPr>
            <a:r>
              <a:rPr lang="en-US" sz="1300" i="1" dirty="0">
                <a:solidFill>
                  <a:srgbClr val="15213F"/>
                </a:solidFill>
                <a:latin typeface="Roboto" pitchFamily="34" charset="0"/>
                <a:ea typeface="Roboto" pitchFamily="34" charset="-122"/>
                <a:cs typeface="Roboto" pitchFamily="34" charset="-120"/>
              </a:rPr>
              <a:t>you</a:t>
            </a:r>
            <a:pPr algn="l" indent="0" marL="0">
              <a:lnSpc>
                <a:spcPct val="133000"/>
              </a:lnSpc>
              <a:spcAft>
                <a:spcPts val="1150"/>
              </a:spcAft>
              <a:buNone/>
            </a:pPr>
            <a:r>
              <a:rPr lang="en-US" sz="1300" dirty="0">
                <a:solidFill>
                  <a:srgbClr val="15213F"/>
                </a:solidFill>
                <a:latin typeface="Roboto" pitchFamily="34" charset="0"/>
                <a:ea typeface="Roboto" pitchFamily="34" charset="-122"/>
                <a:cs typeface="Roboto" pitchFamily="34" charset="-120"/>
              </a:rPr>
              <a:t>. The loan is repaid only when you sell the home, move out permanently, or pass away. You remain the owner of your home throughout the life of the loan.</a:t>
            </a:r>
            <a:endParaRPr lang="en-US" sz="1300" dirty="0"/>
          </a:p>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The most common type is the </a:t>
            </a:r>
            <a:pPr algn="l" indent="0" marL="0">
              <a:lnSpc>
                <a:spcPct val="133000"/>
              </a:lnSpc>
              <a:buNone/>
            </a:pPr>
            <a:r>
              <a:rPr lang="en-US" sz="1300" b="1" dirty="0">
                <a:solidFill>
                  <a:srgbClr val="15213F"/>
                </a:solidFill>
                <a:latin typeface="Roboto Bold" pitchFamily="34" charset="0"/>
                <a:ea typeface="Roboto Bold" pitchFamily="34" charset="-122"/>
                <a:cs typeface="Roboto Bold" pitchFamily="34" charset="-120"/>
              </a:rPr>
              <a:t>Home Equity Conversion Mortgage (HECM)</a:t>
            </a:r>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 which is backed by the federal government and regulated by HUD and the FHA.</a:t>
            </a:r>
            <a:endParaRPr lang="en-US" sz="1300" dirty="0"/>
          </a:p>
        </p:txBody>
      </p:sp>
      <p:sp>
        <p:nvSpPr>
          <p:cNvPr id="5" name="Shape 3"/>
          <p:cNvSpPr/>
          <p:nvPr/>
        </p:nvSpPr>
        <p:spPr>
          <a:xfrm>
            <a:off x="6748393" y="2721868"/>
            <a:ext cx="4907137" cy="2712244"/>
          </a:xfrm>
          <a:prstGeom prst="roundRect">
            <a:avLst>
              <a:gd name="adj" fmla="val 915"/>
            </a:avLst>
          </a:prstGeom>
          <a:solidFill>
            <a:srgbClr val="3257B8"/>
          </a:solidFill>
          <a:ln/>
        </p:spPr>
      </p:sp>
      <p:sp>
        <p:nvSpPr>
          <p:cNvPr id="6" name="Text 4"/>
          <p:cNvSpPr/>
          <p:nvPr/>
        </p:nvSpPr>
        <p:spPr>
          <a:xfrm>
            <a:off x="6913687" y="2887166"/>
            <a:ext cx="4576549" cy="258465"/>
          </a:xfrm>
          <a:prstGeom prst="rect">
            <a:avLst/>
          </a:prstGeom>
          <a:noFill/>
          <a:ln/>
        </p:spPr>
        <p:txBody>
          <a:bodyPr wrap="none" lIns="0" tIns="0" rIns="0" bIns="0" rtlCol="0" anchor="t"/>
          <a:lstStyle/>
          <a:p>
            <a:pPr algn="l" indent="0" marL="0">
              <a:lnSpc>
                <a:spcPct val="104000"/>
              </a:lnSpc>
              <a:buNone/>
            </a:pPr>
            <a:r>
              <a:rPr lang="en-US" sz="1600" dirty="0">
                <a:solidFill>
                  <a:srgbClr val="FFFFFF"/>
                </a:solidFill>
                <a:latin typeface="Roboto Slab" pitchFamily="34" charset="0"/>
                <a:ea typeface="Roboto Slab" pitchFamily="34" charset="-122"/>
                <a:cs typeface="Roboto Slab" pitchFamily="34" charset="-120"/>
              </a:rPr>
              <a:t>The Simple Version</a:t>
            </a:r>
            <a:endParaRPr lang="en-US" sz="1600" dirty="0"/>
          </a:p>
        </p:txBody>
      </p:sp>
      <p:sp>
        <p:nvSpPr>
          <p:cNvPr id="7" name="Text 5"/>
          <p:cNvSpPr/>
          <p:nvPr/>
        </p:nvSpPr>
        <p:spPr>
          <a:xfrm>
            <a:off x="6913687" y="3310930"/>
            <a:ext cx="4576549" cy="793849"/>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FFFFFF"/>
                </a:solidFill>
                <a:latin typeface="Roboto" pitchFamily="34" charset="0"/>
                <a:ea typeface="Roboto" pitchFamily="34" charset="-122"/>
                <a:cs typeface="Roboto" pitchFamily="34" charset="-120"/>
              </a:rPr>
              <a:t>You've spent decades building equity in your home. A reverse mortgage lets you access that equity as cash — on your terms — while you continue living in the home you love.</a:t>
            </a:r>
            <a:endParaRPr lang="en-US"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61475" y="1500287"/>
            <a:ext cx="10868745" cy="516731"/>
          </a:xfrm>
          <a:prstGeom prst="rect">
            <a:avLst/>
          </a:prstGeom>
          <a:noFill/>
          <a:ln/>
        </p:spPr>
        <p:txBody>
          <a:bodyPr wrap="none" lIns="0" tIns="0" rIns="0" bIns="0" rtlCol="0" anchor="t"/>
          <a:lstStyle/>
          <a:p>
            <a:pPr algn="l" indent="0" marL="0">
              <a:lnSpc>
                <a:spcPct val="104000"/>
              </a:lnSpc>
              <a:buNone/>
            </a:pPr>
            <a:r>
              <a:rPr lang="en-US" sz="3250" dirty="0">
                <a:solidFill>
                  <a:srgbClr val="3257B8"/>
                </a:solidFill>
                <a:latin typeface="Roboto Slab" pitchFamily="34" charset="0"/>
                <a:ea typeface="Roboto Slab" pitchFamily="34" charset="-122"/>
                <a:cs typeface="Roboto Slab" pitchFamily="34" charset="-120"/>
              </a:rPr>
              <a:t>Who Is It Designed For?</a:t>
            </a:r>
            <a:endParaRPr lang="en-US" sz="3250" dirty="0"/>
          </a:p>
        </p:txBody>
      </p:sp>
      <p:sp>
        <p:nvSpPr>
          <p:cNvPr id="3" name="Text 1"/>
          <p:cNvSpPr/>
          <p:nvPr/>
        </p:nvSpPr>
        <p:spPr>
          <a:xfrm>
            <a:off x="661475" y="2347714"/>
            <a:ext cx="11478330" cy="264616"/>
          </a:xfrm>
          <a:prstGeom prst="rect">
            <a:avLst/>
          </a:prstGeom>
          <a:noFill/>
          <a:ln/>
        </p:spPr>
        <p:txBody>
          <a:bodyPr wrap="none" lIns="0" tIns="0" rIns="0" bIns="0" rtlCol="0" anchor="t"/>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Reverse mortgages aren't a last resort — they're a strategic retirement tool available to a wide range of homeowners.</a:t>
            </a:r>
            <a:endParaRPr lang="en-US" sz="130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61475" y="2798366"/>
            <a:ext cx="413434" cy="413445"/>
          </a:xfrm>
          <a:prstGeom prst="rect">
            <a:avLst/>
          </a:prstGeom>
        </p:spPr>
      </p:pic>
      <p:sp>
        <p:nvSpPr>
          <p:cNvPr id="5" name="Text 2"/>
          <p:cNvSpPr/>
          <p:nvPr/>
        </p:nvSpPr>
        <p:spPr>
          <a:xfrm>
            <a:off x="661475" y="3418483"/>
            <a:ext cx="3485071"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Basic Qualifications</a:t>
            </a:r>
            <a:endParaRPr lang="en-US" sz="1600" dirty="0"/>
          </a:p>
        </p:txBody>
      </p:sp>
      <p:sp>
        <p:nvSpPr>
          <p:cNvPr id="6" name="Text 3"/>
          <p:cNvSpPr/>
          <p:nvPr/>
        </p:nvSpPr>
        <p:spPr>
          <a:xfrm>
            <a:off x="661475" y="3776166"/>
            <a:ext cx="3485071" cy="1323082"/>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You must be </a:t>
            </a:r>
            <a:pPr algn="l" indent="0" marL="0">
              <a:lnSpc>
                <a:spcPct val="133000"/>
              </a:lnSpc>
              <a:buNone/>
            </a:pPr>
            <a:r>
              <a:rPr lang="en-US" sz="1300" b="1" dirty="0">
                <a:solidFill>
                  <a:srgbClr val="15213F"/>
                </a:solidFill>
                <a:latin typeface="Roboto Bold" pitchFamily="34" charset="0"/>
                <a:ea typeface="Roboto Bold" pitchFamily="34" charset="-122"/>
                <a:cs typeface="Roboto Bold" pitchFamily="34" charset="-120"/>
              </a:rPr>
              <a:t>age 62 or older</a:t>
            </a:r>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 own your home outright or have significant equity, and live in the home as your primary residence. Credit scores and income are not the primary qualifying factors.</a:t>
            </a:r>
            <a:endParaRPr lang="en-US" sz="1300" dirty="0"/>
          </a:p>
        </p:txBody>
      </p:sp>
      <p:pic>
        <p:nvPicPr>
          <p:cNvPr id="7"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53213" y="2798366"/>
            <a:ext cx="413434" cy="413445"/>
          </a:xfrm>
          <a:prstGeom prst="rect">
            <a:avLst/>
          </a:prstGeom>
        </p:spPr>
      </p:pic>
      <p:sp>
        <p:nvSpPr>
          <p:cNvPr id="8" name="Text 4"/>
          <p:cNvSpPr/>
          <p:nvPr/>
        </p:nvSpPr>
        <p:spPr>
          <a:xfrm>
            <a:off x="4353213" y="3418483"/>
            <a:ext cx="3485170"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Property Requirements</a:t>
            </a:r>
            <a:endParaRPr lang="en-US" sz="1600" dirty="0"/>
          </a:p>
        </p:txBody>
      </p:sp>
      <p:sp>
        <p:nvSpPr>
          <p:cNvPr id="9" name="Text 5"/>
          <p:cNvSpPr/>
          <p:nvPr/>
        </p:nvSpPr>
        <p:spPr>
          <a:xfrm>
            <a:off x="4353213" y="3776166"/>
            <a:ext cx="3485170" cy="1058466"/>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Single-family homes, FHA-approved condos, and certain manufactured homes qualify. The property must meet HUD minimum standards, confirmed during the appraisal process.</a:t>
            </a:r>
            <a:endParaRPr lang="en-US" sz="1300" dirty="0"/>
          </a:p>
        </p:txBody>
      </p:sp>
      <p:pic>
        <p:nvPicPr>
          <p:cNvPr id="1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045050" y="2798366"/>
            <a:ext cx="413434" cy="413445"/>
          </a:xfrm>
          <a:prstGeom prst="rect">
            <a:avLst/>
          </a:prstGeom>
        </p:spPr>
      </p:pic>
      <p:sp>
        <p:nvSpPr>
          <p:cNvPr id="11" name="Text 6"/>
          <p:cNvSpPr/>
          <p:nvPr/>
        </p:nvSpPr>
        <p:spPr>
          <a:xfrm>
            <a:off x="8045050" y="3418483"/>
            <a:ext cx="3485170" cy="516930"/>
          </a:xfrm>
          <a:prstGeom prst="rect">
            <a:avLst/>
          </a:prstGeom>
          <a:noFill/>
          <a:ln/>
        </p:spPr>
        <p:txBody>
          <a:bodyPr wrap="square" lIns="0" tIns="0" rIns="0" bIns="0" rtlCol="0" anchor="t">
            <a:normAutofit/>
          </a:bodyPr>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Not Just for the Financially Struggling</a:t>
            </a:r>
            <a:endParaRPr lang="en-US" sz="1600" dirty="0"/>
          </a:p>
        </p:txBody>
      </p:sp>
      <p:sp>
        <p:nvSpPr>
          <p:cNvPr id="12" name="Text 7"/>
          <p:cNvSpPr/>
          <p:nvPr/>
        </p:nvSpPr>
        <p:spPr>
          <a:xfrm>
            <a:off x="8045050" y="4034631"/>
            <a:ext cx="3485170" cy="1323082"/>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Many of Mark's ideal clients are financially comfortable retirees who simply want to </a:t>
            </a:r>
            <a:pPr algn="l" indent="0" marL="0">
              <a:lnSpc>
                <a:spcPct val="133000"/>
              </a:lnSpc>
              <a:buNone/>
            </a:pPr>
            <a:r>
              <a:rPr lang="en-US" sz="1300" b="1" dirty="0">
                <a:solidFill>
                  <a:srgbClr val="15213F"/>
                </a:solidFill>
                <a:latin typeface="Roboto Bold" pitchFamily="34" charset="0"/>
                <a:ea typeface="Roboto Bold" pitchFamily="34" charset="-122"/>
                <a:cs typeface="Roboto Bold" pitchFamily="34" charset="-120"/>
              </a:rPr>
              <a:t>optimize their cash flow</a:t>
            </a:r>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 reduce portfolio withdrawals, or fund healthcare and lifestyle goals without selling assets.</a:t>
            </a:r>
            <a:endParaRPr lang="en-US" sz="1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61475" y="1038423"/>
            <a:ext cx="10868745" cy="516731"/>
          </a:xfrm>
          <a:prstGeom prst="rect">
            <a:avLst/>
          </a:prstGeom>
          <a:noFill/>
          <a:ln/>
        </p:spPr>
        <p:txBody>
          <a:bodyPr wrap="none" lIns="0" tIns="0" rIns="0" bIns="0" rtlCol="0" anchor="t"/>
          <a:lstStyle/>
          <a:p>
            <a:pPr algn="l" indent="0" marL="0">
              <a:lnSpc>
                <a:spcPct val="104000"/>
              </a:lnSpc>
              <a:buNone/>
            </a:pPr>
            <a:r>
              <a:rPr lang="en-US" sz="3250" dirty="0">
                <a:solidFill>
                  <a:srgbClr val="3257B8"/>
                </a:solidFill>
                <a:latin typeface="Roboto Slab" pitchFamily="34" charset="0"/>
                <a:ea typeface="Roboto Slab" pitchFamily="34" charset="-122"/>
                <a:cs typeface="Roboto Slab" pitchFamily="34" charset="-120"/>
              </a:rPr>
              <a:t>Biggest Misconceptions</a:t>
            </a:r>
            <a:endParaRPr lang="en-US" sz="3250" dirty="0"/>
          </a:p>
        </p:txBody>
      </p:sp>
      <p:sp>
        <p:nvSpPr>
          <p:cNvPr id="3" name="Text 1"/>
          <p:cNvSpPr/>
          <p:nvPr/>
        </p:nvSpPr>
        <p:spPr>
          <a:xfrm>
            <a:off x="661475" y="1885851"/>
            <a:ext cx="10868745"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These myths stop thousands of eligible homeowners from exploring a tool that could genuinely improve their retirement. Let's set the record straight.</a:t>
            </a:r>
            <a:endParaRPr lang="en-US" sz="130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61475" y="2601119"/>
            <a:ext cx="5351725" cy="1526580"/>
          </a:xfrm>
          <a:prstGeom prst="rect">
            <a:avLst/>
          </a:prstGeom>
        </p:spPr>
      </p:pic>
      <p:sp>
        <p:nvSpPr>
          <p:cNvPr id="5" name="Text 2"/>
          <p:cNvSpPr/>
          <p:nvPr/>
        </p:nvSpPr>
        <p:spPr>
          <a:xfrm>
            <a:off x="922017" y="2785467"/>
            <a:ext cx="4906840" cy="264815"/>
          </a:xfrm>
          <a:prstGeom prst="rect">
            <a:avLst/>
          </a:prstGeom>
          <a:noFill/>
          <a:ln/>
        </p:spPr>
        <p:txBody>
          <a:bodyPr wrap="none" lIns="0" tIns="0" rIns="0" bIns="0" rtlCol="0" anchor="t"/>
          <a:lstStyle/>
          <a:p>
            <a:pPr algn="l" indent="0" marL="0">
              <a:lnSpc>
                <a:spcPct val="104000"/>
              </a:lnSpc>
              <a:buNone/>
            </a:pPr>
            <a:r>
              <a:rPr lang="en-US" sz="1600" dirty="0">
                <a:solidFill>
                  <a:srgbClr val="000000"/>
                </a:solidFill>
                <a:latin typeface="Roboto Slab" pitchFamily="34" charset="0"/>
                <a:ea typeface="Roboto Slab" pitchFamily="34" charset="-122"/>
                <a:cs typeface="Roboto Slab" pitchFamily="34" charset="-120"/>
              </a:rPr>
              <a:t>❌</a:t>
            </a:r>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 "The bank owns my home."</a:t>
            </a:r>
            <a:endParaRPr lang="en-US" sz="1600" dirty="0"/>
          </a:p>
        </p:txBody>
      </p:sp>
      <p:sp>
        <p:nvSpPr>
          <p:cNvPr id="6" name="Text 3"/>
          <p:cNvSpPr/>
          <p:nvPr/>
        </p:nvSpPr>
        <p:spPr>
          <a:xfrm>
            <a:off x="922017" y="3149501"/>
            <a:ext cx="4906840" cy="793849"/>
          </a:xfrm>
          <a:prstGeom prst="rect">
            <a:avLst/>
          </a:prstGeom>
          <a:noFill/>
          <a:ln/>
        </p:spPr>
        <p:txBody>
          <a:bodyPr wrap="square" lIns="0" tIns="0" rIns="0" bIns="0" rtlCol="0" anchor="t">
            <a:normAutofit/>
          </a:bodyPr>
          <a:lstStyle/>
          <a:p>
            <a:pPr algn="l" indent="0" marL="0">
              <a:lnSpc>
                <a:spcPct val="133000"/>
              </a:lnSpc>
              <a:buNone/>
            </a:pPr>
            <a:r>
              <a:rPr lang="en-US" sz="1300" b="1" dirty="0">
                <a:solidFill>
                  <a:srgbClr val="15213F"/>
                </a:solidFill>
                <a:latin typeface="Roboto Bold" pitchFamily="34" charset="0"/>
                <a:ea typeface="Roboto Bold" pitchFamily="34" charset="-122"/>
                <a:cs typeface="Roboto Bold" pitchFamily="34" charset="-120"/>
              </a:rPr>
              <a:t>False.</a:t>
            </a:r>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 You retain full ownership and title to your home — just as you would with any other mortgage. The lender simply holds a lien, like any loan.</a:t>
            </a:r>
            <a:endParaRPr lang="en-US" sz="1300" dirty="0"/>
          </a:p>
        </p:txBody>
      </p:sp>
      <p:pic>
        <p:nvPicPr>
          <p:cNvPr id="7"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78495" y="2601119"/>
            <a:ext cx="5351725" cy="1526580"/>
          </a:xfrm>
          <a:prstGeom prst="rect">
            <a:avLst/>
          </a:prstGeom>
        </p:spPr>
      </p:pic>
      <p:sp>
        <p:nvSpPr>
          <p:cNvPr id="8" name="Text 4"/>
          <p:cNvSpPr/>
          <p:nvPr/>
        </p:nvSpPr>
        <p:spPr>
          <a:xfrm>
            <a:off x="6439037" y="2785467"/>
            <a:ext cx="4906840" cy="264815"/>
          </a:xfrm>
          <a:prstGeom prst="rect">
            <a:avLst/>
          </a:prstGeom>
          <a:noFill/>
          <a:ln/>
        </p:spPr>
        <p:txBody>
          <a:bodyPr wrap="none" lIns="0" tIns="0" rIns="0" bIns="0" rtlCol="0" anchor="t"/>
          <a:lstStyle/>
          <a:p>
            <a:pPr algn="l" indent="0" marL="0">
              <a:lnSpc>
                <a:spcPct val="104000"/>
              </a:lnSpc>
              <a:buNone/>
            </a:pPr>
            <a:r>
              <a:rPr lang="en-US" sz="1600" dirty="0">
                <a:solidFill>
                  <a:srgbClr val="000000"/>
                </a:solidFill>
                <a:latin typeface="Roboto Slab" pitchFamily="34" charset="0"/>
                <a:ea typeface="Roboto Slab" pitchFamily="34" charset="-122"/>
                <a:cs typeface="Roboto Slab" pitchFamily="34" charset="-120"/>
              </a:rPr>
              <a:t>❌</a:t>
            </a:r>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 "My kids can't inherit anything."</a:t>
            </a:r>
            <a:endParaRPr lang="en-US" sz="1600" dirty="0"/>
          </a:p>
        </p:txBody>
      </p:sp>
      <p:sp>
        <p:nvSpPr>
          <p:cNvPr id="9" name="Text 5"/>
          <p:cNvSpPr/>
          <p:nvPr/>
        </p:nvSpPr>
        <p:spPr>
          <a:xfrm>
            <a:off x="6439037" y="3149501"/>
            <a:ext cx="4906840" cy="793849"/>
          </a:xfrm>
          <a:prstGeom prst="rect">
            <a:avLst/>
          </a:prstGeom>
          <a:noFill/>
          <a:ln/>
        </p:spPr>
        <p:txBody>
          <a:bodyPr wrap="square" lIns="0" tIns="0" rIns="0" bIns="0" rtlCol="0" anchor="t">
            <a:normAutofit/>
          </a:bodyPr>
          <a:lstStyle/>
          <a:p>
            <a:pPr algn="l" indent="0" marL="0">
              <a:lnSpc>
                <a:spcPct val="133000"/>
              </a:lnSpc>
              <a:buNone/>
            </a:pPr>
            <a:r>
              <a:rPr lang="en-US" sz="1300" b="1" dirty="0">
                <a:solidFill>
                  <a:srgbClr val="15213F"/>
                </a:solidFill>
                <a:latin typeface="Roboto Bold" pitchFamily="34" charset="0"/>
                <a:ea typeface="Roboto Bold" pitchFamily="34" charset="-122"/>
                <a:cs typeface="Roboto Bold" pitchFamily="34" charset="-120"/>
              </a:rPr>
              <a:t>False.</a:t>
            </a:r>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 Heirs can inherit the home. They simply repay the loan balance — often by refinancing or selling — and keep any remaining equity.</a:t>
            </a:r>
            <a:endParaRPr lang="en-US" sz="1300" dirty="0"/>
          </a:p>
        </p:txBody>
      </p:sp>
      <p:pic>
        <p:nvPicPr>
          <p:cNvPr id="1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1475" y="4292997"/>
            <a:ext cx="5351725" cy="1526580"/>
          </a:xfrm>
          <a:prstGeom prst="rect">
            <a:avLst/>
          </a:prstGeom>
        </p:spPr>
      </p:pic>
      <p:sp>
        <p:nvSpPr>
          <p:cNvPr id="11" name="Text 6"/>
          <p:cNvSpPr/>
          <p:nvPr/>
        </p:nvSpPr>
        <p:spPr>
          <a:xfrm>
            <a:off x="922017" y="4477345"/>
            <a:ext cx="4906840" cy="264815"/>
          </a:xfrm>
          <a:prstGeom prst="rect">
            <a:avLst/>
          </a:prstGeom>
          <a:noFill/>
          <a:ln/>
        </p:spPr>
        <p:txBody>
          <a:bodyPr wrap="none" lIns="0" tIns="0" rIns="0" bIns="0" rtlCol="0" anchor="t"/>
          <a:lstStyle/>
          <a:p>
            <a:pPr algn="l" indent="0" marL="0">
              <a:lnSpc>
                <a:spcPct val="104000"/>
              </a:lnSpc>
              <a:buNone/>
            </a:pPr>
            <a:r>
              <a:rPr lang="en-US" sz="1600" dirty="0">
                <a:solidFill>
                  <a:srgbClr val="000000"/>
                </a:solidFill>
                <a:latin typeface="Roboto Slab" pitchFamily="34" charset="0"/>
                <a:ea typeface="Roboto Slab" pitchFamily="34" charset="-122"/>
                <a:cs typeface="Roboto Slab" pitchFamily="34" charset="-120"/>
              </a:rPr>
              <a:t>❌</a:t>
            </a:r>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 "I could be forced out of my home."</a:t>
            </a:r>
            <a:endParaRPr lang="en-US" sz="1600" dirty="0"/>
          </a:p>
        </p:txBody>
      </p:sp>
      <p:sp>
        <p:nvSpPr>
          <p:cNvPr id="12" name="Text 7"/>
          <p:cNvSpPr/>
          <p:nvPr/>
        </p:nvSpPr>
        <p:spPr>
          <a:xfrm>
            <a:off x="922017" y="4841379"/>
            <a:ext cx="4906840" cy="793849"/>
          </a:xfrm>
          <a:prstGeom prst="rect">
            <a:avLst/>
          </a:prstGeom>
          <a:noFill/>
          <a:ln/>
        </p:spPr>
        <p:txBody>
          <a:bodyPr wrap="square" lIns="0" tIns="0" rIns="0" bIns="0" rtlCol="0" anchor="t">
            <a:normAutofit/>
          </a:bodyPr>
          <a:lstStyle/>
          <a:p>
            <a:pPr algn="l" indent="0" marL="0">
              <a:lnSpc>
                <a:spcPct val="133000"/>
              </a:lnSpc>
              <a:buNone/>
            </a:pPr>
            <a:r>
              <a:rPr lang="en-US" sz="1300" b="1" dirty="0">
                <a:solidFill>
                  <a:srgbClr val="15213F"/>
                </a:solidFill>
                <a:latin typeface="Roboto Bold" pitchFamily="34" charset="0"/>
                <a:ea typeface="Roboto Bold" pitchFamily="34" charset="-122"/>
                <a:cs typeface="Roboto Bold" pitchFamily="34" charset="-120"/>
              </a:rPr>
              <a:t>False.</a:t>
            </a:r>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 As long as you live in the home, pay property taxes and insurance, and maintain the property, you cannot be forced to leave.</a:t>
            </a:r>
            <a:endParaRPr lang="en-US" sz="1300" dirty="0"/>
          </a:p>
        </p:txBody>
      </p:sp>
      <p:pic>
        <p:nvPicPr>
          <p:cNvPr id="13"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178495" y="4292997"/>
            <a:ext cx="5351725" cy="1526580"/>
          </a:xfrm>
          <a:prstGeom prst="rect">
            <a:avLst/>
          </a:prstGeom>
        </p:spPr>
      </p:pic>
      <p:sp>
        <p:nvSpPr>
          <p:cNvPr id="14" name="Text 8"/>
          <p:cNvSpPr/>
          <p:nvPr/>
        </p:nvSpPr>
        <p:spPr>
          <a:xfrm>
            <a:off x="6439037" y="4477345"/>
            <a:ext cx="4906840" cy="264815"/>
          </a:xfrm>
          <a:prstGeom prst="rect">
            <a:avLst/>
          </a:prstGeom>
          <a:noFill/>
          <a:ln/>
        </p:spPr>
        <p:txBody>
          <a:bodyPr wrap="none" lIns="0" tIns="0" rIns="0" bIns="0" rtlCol="0" anchor="t"/>
          <a:lstStyle/>
          <a:p>
            <a:pPr algn="l" indent="0" marL="0">
              <a:lnSpc>
                <a:spcPct val="104000"/>
              </a:lnSpc>
              <a:buNone/>
            </a:pPr>
            <a:r>
              <a:rPr lang="en-US" sz="1600" dirty="0">
                <a:solidFill>
                  <a:srgbClr val="000000"/>
                </a:solidFill>
                <a:latin typeface="Roboto Slab" pitchFamily="34" charset="0"/>
                <a:ea typeface="Roboto Slab" pitchFamily="34" charset="-122"/>
                <a:cs typeface="Roboto Slab" pitchFamily="34" charset="-120"/>
              </a:rPr>
              <a:t>❌</a:t>
            </a:r>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 "It's only for people who are broke."</a:t>
            </a:r>
            <a:endParaRPr lang="en-US" sz="1600" dirty="0"/>
          </a:p>
        </p:txBody>
      </p:sp>
      <p:sp>
        <p:nvSpPr>
          <p:cNvPr id="15" name="Text 9"/>
          <p:cNvSpPr/>
          <p:nvPr/>
        </p:nvSpPr>
        <p:spPr>
          <a:xfrm>
            <a:off x="6439037" y="4841379"/>
            <a:ext cx="4906840" cy="793849"/>
          </a:xfrm>
          <a:prstGeom prst="rect">
            <a:avLst/>
          </a:prstGeom>
          <a:noFill/>
          <a:ln/>
        </p:spPr>
        <p:txBody>
          <a:bodyPr wrap="square" lIns="0" tIns="0" rIns="0" bIns="0" rtlCol="0" anchor="t">
            <a:normAutofit/>
          </a:bodyPr>
          <a:lstStyle/>
          <a:p>
            <a:pPr algn="l" indent="0" marL="0">
              <a:lnSpc>
                <a:spcPct val="133000"/>
              </a:lnSpc>
              <a:buNone/>
            </a:pPr>
            <a:r>
              <a:rPr lang="en-US" sz="1300" b="1" dirty="0">
                <a:solidFill>
                  <a:srgbClr val="15213F"/>
                </a:solidFill>
                <a:latin typeface="Roboto Bold" pitchFamily="34" charset="0"/>
                <a:ea typeface="Roboto Bold" pitchFamily="34" charset="-122"/>
                <a:cs typeface="Roboto Bold" pitchFamily="34" charset="-120"/>
              </a:rPr>
              <a:t>False.</a:t>
            </a:r>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 Many users are asset-rich retirees seeking smarter cash flow management. Financial advisors increasingly recommend reverse mortgages as a planning tool.</a:t>
            </a:r>
            <a:endParaRPr lang="en-US" sz="13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61475" y="584498"/>
            <a:ext cx="10868745" cy="465138"/>
          </a:xfrm>
          <a:prstGeom prst="rect">
            <a:avLst/>
          </a:prstGeom>
          <a:noFill/>
          <a:ln/>
        </p:spPr>
        <p:txBody>
          <a:bodyPr wrap="none" lIns="0" tIns="0" rIns="0" bIns="0" rtlCol="0" anchor="t"/>
          <a:lstStyle/>
          <a:p>
            <a:pPr algn="l" indent="0" marL="0">
              <a:lnSpc>
                <a:spcPct val="104000"/>
              </a:lnSpc>
              <a:buNone/>
            </a:pPr>
            <a:r>
              <a:rPr lang="en-US" sz="2900" dirty="0">
                <a:solidFill>
                  <a:srgbClr val="3257B8"/>
                </a:solidFill>
                <a:latin typeface="Roboto Slab" pitchFamily="34" charset="0"/>
                <a:ea typeface="Roboto Slab" pitchFamily="34" charset="-122"/>
                <a:cs typeface="Roboto Slab" pitchFamily="34" charset="-120"/>
              </a:rPr>
              <a:t>How Does the Money Work?</a:t>
            </a:r>
            <a:endParaRPr lang="en-US" sz="2900" dirty="0"/>
          </a:p>
        </p:txBody>
      </p:sp>
      <p:sp>
        <p:nvSpPr>
          <p:cNvPr id="3" name="Text 1"/>
          <p:cNvSpPr/>
          <p:nvPr/>
        </p:nvSpPr>
        <p:spPr>
          <a:xfrm>
            <a:off x="661475" y="1317526"/>
            <a:ext cx="10868745" cy="452438"/>
          </a:xfrm>
          <a:prstGeom prst="rect">
            <a:avLst/>
          </a:prstGeom>
          <a:noFill/>
          <a:ln/>
        </p:spPr>
        <p:txBody>
          <a:bodyPr wrap="square" lIns="0" tIns="0" rIns="0" bIns="0" rtlCol="0" anchor="t">
            <a:normAutofit/>
          </a:bodyPr>
          <a:lstStyle/>
          <a:p>
            <a:pPr algn="l" indent="0" marL="0">
              <a:lnSpc>
                <a:spcPct val="127000"/>
              </a:lnSpc>
              <a:buNone/>
            </a:pPr>
            <a:r>
              <a:rPr lang="en-US" sz="1150" dirty="0">
                <a:solidFill>
                  <a:srgbClr val="15213F"/>
                </a:solidFill>
                <a:latin typeface="Roboto" pitchFamily="34" charset="0"/>
                <a:ea typeface="Roboto" pitchFamily="34" charset="-122"/>
                <a:cs typeface="Roboto" pitchFamily="34" charset="-120"/>
              </a:rPr>
              <a:t>One of the most flexible features of a reverse mortgage is </a:t>
            </a:r>
            <a:pPr algn="l" indent="0" marL="0">
              <a:lnSpc>
                <a:spcPct val="127000"/>
              </a:lnSpc>
              <a:buNone/>
            </a:pPr>
            <a:r>
              <a:rPr lang="en-US" sz="1150" b="1" dirty="0">
                <a:solidFill>
                  <a:srgbClr val="15213F"/>
                </a:solidFill>
                <a:latin typeface="Roboto Bold" pitchFamily="34" charset="0"/>
                <a:ea typeface="Roboto Bold" pitchFamily="34" charset="-122"/>
                <a:cs typeface="Roboto Bold" pitchFamily="34" charset="-120"/>
              </a:rPr>
              <a:t>how you choose to receive your funds.</a:t>
            </a:r>
            <a:pPr algn="l" indent="0" marL="0">
              <a:lnSpc>
                <a:spcPct val="127000"/>
              </a:lnSpc>
              <a:buNone/>
            </a:pPr>
            <a:r>
              <a:rPr lang="en-US" sz="1150" dirty="0">
                <a:solidFill>
                  <a:srgbClr val="15213F"/>
                </a:solidFill>
                <a:latin typeface="Roboto" pitchFamily="34" charset="0"/>
                <a:ea typeface="Roboto" pitchFamily="34" charset="-122"/>
                <a:cs typeface="Roboto" pitchFamily="34" charset="-120"/>
              </a:rPr>
              <a:t> There's no single required structure — you can tailor the payout to fit your lifestyle and financial goals.</a:t>
            </a:r>
            <a:endParaRPr lang="en-US" sz="1150" dirty="0"/>
          </a:p>
        </p:txBody>
      </p:sp>
      <p:sp>
        <p:nvSpPr>
          <p:cNvPr id="4" name="Shape 2"/>
          <p:cNvSpPr/>
          <p:nvPr/>
        </p:nvSpPr>
        <p:spPr>
          <a:xfrm>
            <a:off x="661475" y="1920677"/>
            <a:ext cx="5367402" cy="1643360"/>
          </a:xfrm>
          <a:prstGeom prst="roundRect">
            <a:avLst>
              <a:gd name="adj" fmla="val 1359"/>
            </a:avLst>
          </a:prstGeom>
          <a:solidFill>
            <a:srgbClr val="E9ECF2"/>
          </a:solidFill>
          <a:ln/>
        </p:spPr>
      </p:sp>
      <p:sp>
        <p:nvSpPr>
          <p:cNvPr id="5" name="Shape 3"/>
          <p:cNvSpPr/>
          <p:nvPr/>
        </p:nvSpPr>
        <p:spPr>
          <a:xfrm>
            <a:off x="810299" y="2069505"/>
            <a:ext cx="446473" cy="446484"/>
          </a:xfrm>
          <a:prstGeom prst="ellipse">
            <a:avLst/>
          </a:prstGeom>
          <a:solidFill>
            <a:srgbClr val="476FD6"/>
          </a:solidFill>
          <a:ln/>
        </p:spPr>
      </p:sp>
      <p:pic>
        <p:nvPicPr>
          <p:cNvPr id="6"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933030" y="2192238"/>
            <a:ext cx="200913" cy="200918"/>
          </a:xfrm>
          <a:prstGeom prst="rect">
            <a:avLst/>
          </a:prstGeom>
        </p:spPr>
      </p:pic>
      <p:sp>
        <p:nvSpPr>
          <p:cNvPr id="7" name="Text 4"/>
          <p:cNvSpPr/>
          <p:nvPr/>
        </p:nvSpPr>
        <p:spPr>
          <a:xfrm>
            <a:off x="810299" y="2649934"/>
            <a:ext cx="5069753" cy="232470"/>
          </a:xfrm>
          <a:prstGeom prst="rect">
            <a:avLst/>
          </a:prstGeom>
          <a:noFill/>
          <a:ln/>
        </p:spPr>
        <p:txBody>
          <a:bodyPr wrap="none" lIns="0" tIns="0" rIns="0" bIns="0" rtlCol="0" anchor="t"/>
          <a:lstStyle/>
          <a:p>
            <a:pPr algn="l" indent="0" marL="0">
              <a:lnSpc>
                <a:spcPct val="104000"/>
              </a:lnSpc>
              <a:buNone/>
            </a:pPr>
            <a:r>
              <a:rPr lang="en-US" sz="1450" dirty="0">
                <a:solidFill>
                  <a:srgbClr val="15213F"/>
                </a:solidFill>
                <a:latin typeface="Roboto Slab" pitchFamily="34" charset="0"/>
                <a:ea typeface="Roboto Slab" pitchFamily="34" charset="-122"/>
                <a:cs typeface="Roboto Slab" pitchFamily="34" charset="-120"/>
              </a:rPr>
              <a:t>Lump Sum</a:t>
            </a:r>
            <a:endParaRPr lang="en-US" sz="1450" dirty="0"/>
          </a:p>
        </p:txBody>
      </p:sp>
      <p:sp>
        <p:nvSpPr>
          <p:cNvPr id="8" name="Text 5"/>
          <p:cNvSpPr/>
          <p:nvPr/>
        </p:nvSpPr>
        <p:spPr>
          <a:xfrm>
            <a:off x="810299" y="2962771"/>
            <a:ext cx="5069753" cy="452438"/>
          </a:xfrm>
          <a:prstGeom prst="rect">
            <a:avLst/>
          </a:prstGeom>
          <a:noFill/>
          <a:ln/>
        </p:spPr>
        <p:txBody>
          <a:bodyPr wrap="square" lIns="0" tIns="0" rIns="0" bIns="0" rtlCol="0" anchor="t">
            <a:normAutofit/>
          </a:bodyPr>
          <a:lstStyle/>
          <a:p>
            <a:pPr algn="l" indent="0" marL="0">
              <a:lnSpc>
                <a:spcPct val="127000"/>
              </a:lnSpc>
              <a:buNone/>
            </a:pPr>
            <a:r>
              <a:rPr lang="en-US" sz="1150" dirty="0">
                <a:solidFill>
                  <a:srgbClr val="15213F"/>
                </a:solidFill>
                <a:latin typeface="Roboto" pitchFamily="34" charset="0"/>
                <a:ea typeface="Roboto" pitchFamily="34" charset="-122"/>
                <a:cs typeface="Roboto" pitchFamily="34" charset="-120"/>
              </a:rPr>
              <a:t>Receive all available funds at once — ideal for paying off an existing mortgage, covering a large expense, or eliminating debt.</a:t>
            </a:r>
            <a:endParaRPr lang="en-US" sz="1150" dirty="0"/>
          </a:p>
        </p:txBody>
      </p:sp>
      <p:sp>
        <p:nvSpPr>
          <p:cNvPr id="9" name="Shape 6"/>
          <p:cNvSpPr/>
          <p:nvPr/>
        </p:nvSpPr>
        <p:spPr>
          <a:xfrm>
            <a:off x="6162818" y="1920677"/>
            <a:ext cx="5367402" cy="1643360"/>
          </a:xfrm>
          <a:prstGeom prst="roundRect">
            <a:avLst>
              <a:gd name="adj" fmla="val 1359"/>
            </a:avLst>
          </a:prstGeom>
          <a:solidFill>
            <a:srgbClr val="E9ECF2"/>
          </a:solidFill>
          <a:ln/>
        </p:spPr>
      </p:sp>
      <p:sp>
        <p:nvSpPr>
          <p:cNvPr id="10" name="Shape 7"/>
          <p:cNvSpPr/>
          <p:nvPr/>
        </p:nvSpPr>
        <p:spPr>
          <a:xfrm>
            <a:off x="6311643" y="2069505"/>
            <a:ext cx="446473" cy="446484"/>
          </a:xfrm>
          <a:prstGeom prst="ellipse">
            <a:avLst/>
          </a:prstGeom>
          <a:solidFill>
            <a:srgbClr val="476FD6"/>
          </a:solidFill>
          <a:ln/>
        </p:spPr>
      </p:sp>
      <p:pic>
        <p:nvPicPr>
          <p:cNvPr id="11"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434373" y="2192238"/>
            <a:ext cx="200913" cy="200918"/>
          </a:xfrm>
          <a:prstGeom prst="rect">
            <a:avLst/>
          </a:prstGeom>
        </p:spPr>
      </p:pic>
      <p:sp>
        <p:nvSpPr>
          <p:cNvPr id="12" name="Text 8"/>
          <p:cNvSpPr/>
          <p:nvPr/>
        </p:nvSpPr>
        <p:spPr>
          <a:xfrm>
            <a:off x="6311643" y="2649934"/>
            <a:ext cx="5069753" cy="232470"/>
          </a:xfrm>
          <a:prstGeom prst="rect">
            <a:avLst/>
          </a:prstGeom>
          <a:noFill/>
          <a:ln/>
        </p:spPr>
        <p:txBody>
          <a:bodyPr wrap="none" lIns="0" tIns="0" rIns="0" bIns="0" rtlCol="0" anchor="t"/>
          <a:lstStyle/>
          <a:p>
            <a:pPr algn="l" indent="0" marL="0">
              <a:lnSpc>
                <a:spcPct val="104000"/>
              </a:lnSpc>
              <a:buNone/>
            </a:pPr>
            <a:r>
              <a:rPr lang="en-US" sz="1450" dirty="0">
                <a:solidFill>
                  <a:srgbClr val="15213F"/>
                </a:solidFill>
                <a:latin typeface="Roboto Slab" pitchFamily="34" charset="0"/>
                <a:ea typeface="Roboto Slab" pitchFamily="34" charset="-122"/>
                <a:cs typeface="Roboto Slab" pitchFamily="34" charset="-120"/>
              </a:rPr>
              <a:t>Monthly Income</a:t>
            </a:r>
            <a:endParaRPr lang="en-US" sz="1450" dirty="0"/>
          </a:p>
        </p:txBody>
      </p:sp>
      <p:sp>
        <p:nvSpPr>
          <p:cNvPr id="13" name="Text 9"/>
          <p:cNvSpPr/>
          <p:nvPr/>
        </p:nvSpPr>
        <p:spPr>
          <a:xfrm>
            <a:off x="6311643" y="2962771"/>
            <a:ext cx="5069753" cy="452438"/>
          </a:xfrm>
          <a:prstGeom prst="rect">
            <a:avLst/>
          </a:prstGeom>
          <a:noFill/>
          <a:ln/>
        </p:spPr>
        <p:txBody>
          <a:bodyPr wrap="square" lIns="0" tIns="0" rIns="0" bIns="0" rtlCol="0" anchor="t">
            <a:normAutofit/>
          </a:bodyPr>
          <a:lstStyle/>
          <a:p>
            <a:pPr algn="l" indent="0" marL="0">
              <a:lnSpc>
                <a:spcPct val="127000"/>
              </a:lnSpc>
              <a:buNone/>
            </a:pPr>
            <a:r>
              <a:rPr lang="en-US" sz="1150" dirty="0">
                <a:solidFill>
                  <a:srgbClr val="15213F"/>
                </a:solidFill>
                <a:latin typeface="Roboto" pitchFamily="34" charset="0"/>
                <a:ea typeface="Roboto" pitchFamily="34" charset="-122"/>
                <a:cs typeface="Roboto" pitchFamily="34" charset="-120"/>
              </a:rPr>
              <a:t>Receive fixed monthly payments for a set term or for as long as you live in the home — a reliable income supplement in retirement.</a:t>
            </a:r>
            <a:endParaRPr lang="en-US" sz="1150" dirty="0"/>
          </a:p>
        </p:txBody>
      </p:sp>
      <p:sp>
        <p:nvSpPr>
          <p:cNvPr id="14" name="Shape 10"/>
          <p:cNvSpPr/>
          <p:nvPr/>
        </p:nvSpPr>
        <p:spPr>
          <a:xfrm>
            <a:off x="661475" y="3697982"/>
            <a:ext cx="5367402" cy="1643360"/>
          </a:xfrm>
          <a:prstGeom prst="roundRect">
            <a:avLst>
              <a:gd name="adj" fmla="val 1359"/>
            </a:avLst>
          </a:prstGeom>
          <a:solidFill>
            <a:srgbClr val="E9ECF2"/>
          </a:solidFill>
          <a:ln/>
        </p:spPr>
      </p:sp>
      <p:sp>
        <p:nvSpPr>
          <p:cNvPr id="15" name="Shape 11"/>
          <p:cNvSpPr/>
          <p:nvPr/>
        </p:nvSpPr>
        <p:spPr>
          <a:xfrm>
            <a:off x="810299" y="3846810"/>
            <a:ext cx="446473" cy="446484"/>
          </a:xfrm>
          <a:prstGeom prst="ellipse">
            <a:avLst/>
          </a:prstGeom>
          <a:solidFill>
            <a:srgbClr val="476FD6"/>
          </a:solidFill>
          <a:ln/>
        </p:spPr>
      </p:sp>
      <p:pic>
        <p:nvPicPr>
          <p:cNvPr id="16"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33030" y="3969544"/>
            <a:ext cx="200913" cy="200918"/>
          </a:xfrm>
          <a:prstGeom prst="rect">
            <a:avLst/>
          </a:prstGeom>
        </p:spPr>
      </p:pic>
      <p:sp>
        <p:nvSpPr>
          <p:cNvPr id="17" name="Text 12"/>
          <p:cNvSpPr/>
          <p:nvPr/>
        </p:nvSpPr>
        <p:spPr>
          <a:xfrm>
            <a:off x="810299" y="4427240"/>
            <a:ext cx="5069753" cy="232470"/>
          </a:xfrm>
          <a:prstGeom prst="rect">
            <a:avLst/>
          </a:prstGeom>
          <a:noFill/>
          <a:ln/>
        </p:spPr>
        <p:txBody>
          <a:bodyPr wrap="none" lIns="0" tIns="0" rIns="0" bIns="0" rtlCol="0" anchor="t"/>
          <a:lstStyle/>
          <a:p>
            <a:pPr algn="l" indent="0" marL="0">
              <a:lnSpc>
                <a:spcPct val="104000"/>
              </a:lnSpc>
              <a:buNone/>
            </a:pPr>
            <a:r>
              <a:rPr lang="en-US" sz="1450" dirty="0">
                <a:solidFill>
                  <a:srgbClr val="15213F"/>
                </a:solidFill>
                <a:latin typeface="Roboto Slab" pitchFamily="34" charset="0"/>
                <a:ea typeface="Roboto Slab" pitchFamily="34" charset="-122"/>
                <a:cs typeface="Roboto Slab" pitchFamily="34" charset="-120"/>
              </a:rPr>
              <a:t>Line of Credit</a:t>
            </a:r>
            <a:endParaRPr lang="en-US" sz="1450" dirty="0"/>
          </a:p>
        </p:txBody>
      </p:sp>
      <p:sp>
        <p:nvSpPr>
          <p:cNvPr id="18" name="Text 13"/>
          <p:cNvSpPr/>
          <p:nvPr/>
        </p:nvSpPr>
        <p:spPr>
          <a:xfrm>
            <a:off x="810299" y="4740077"/>
            <a:ext cx="5069753" cy="452438"/>
          </a:xfrm>
          <a:prstGeom prst="rect">
            <a:avLst/>
          </a:prstGeom>
          <a:noFill/>
          <a:ln/>
        </p:spPr>
        <p:txBody>
          <a:bodyPr wrap="square" lIns="0" tIns="0" rIns="0" bIns="0" rtlCol="0" anchor="t">
            <a:normAutofit/>
          </a:bodyPr>
          <a:lstStyle/>
          <a:p>
            <a:pPr algn="l" indent="0" marL="0">
              <a:lnSpc>
                <a:spcPct val="127000"/>
              </a:lnSpc>
              <a:buNone/>
            </a:pPr>
            <a:r>
              <a:rPr lang="en-US" sz="1150" dirty="0">
                <a:solidFill>
                  <a:srgbClr val="15213F"/>
                </a:solidFill>
                <a:latin typeface="Roboto" pitchFamily="34" charset="0"/>
                <a:ea typeface="Roboto" pitchFamily="34" charset="-122"/>
                <a:cs typeface="Roboto" pitchFamily="34" charset="-120"/>
              </a:rPr>
              <a:t>Access funds only when you need them. Unused funds in the line of credit </a:t>
            </a:r>
            <a:pPr algn="l" indent="0" marL="0">
              <a:lnSpc>
                <a:spcPct val="127000"/>
              </a:lnSpc>
              <a:buNone/>
            </a:pPr>
            <a:r>
              <a:rPr lang="en-US" sz="1150" b="1" dirty="0">
                <a:solidFill>
                  <a:srgbClr val="15213F"/>
                </a:solidFill>
                <a:latin typeface="Roboto Bold" pitchFamily="34" charset="0"/>
                <a:ea typeface="Roboto Bold" pitchFamily="34" charset="-122"/>
                <a:cs typeface="Roboto Bold" pitchFamily="34" charset="-120"/>
              </a:rPr>
              <a:t>grow over time</a:t>
            </a:r>
            <a:pPr algn="l" indent="0" marL="0">
              <a:lnSpc>
                <a:spcPct val="127000"/>
              </a:lnSpc>
              <a:buNone/>
            </a:pPr>
            <a:r>
              <a:rPr lang="en-US" sz="1150" dirty="0">
                <a:solidFill>
                  <a:srgbClr val="15213F"/>
                </a:solidFill>
                <a:latin typeface="Roboto" pitchFamily="34" charset="0"/>
                <a:ea typeface="Roboto" pitchFamily="34" charset="-122"/>
                <a:cs typeface="Roboto" pitchFamily="34" charset="-120"/>
              </a:rPr>
              <a:t>, making this the most popular and flexible option.</a:t>
            </a:r>
            <a:endParaRPr lang="en-US" sz="1150" dirty="0"/>
          </a:p>
        </p:txBody>
      </p:sp>
      <p:sp>
        <p:nvSpPr>
          <p:cNvPr id="19" name="Shape 14"/>
          <p:cNvSpPr/>
          <p:nvPr/>
        </p:nvSpPr>
        <p:spPr>
          <a:xfrm>
            <a:off x="6162818" y="3697982"/>
            <a:ext cx="5367402" cy="1643360"/>
          </a:xfrm>
          <a:prstGeom prst="roundRect">
            <a:avLst>
              <a:gd name="adj" fmla="val 1359"/>
            </a:avLst>
          </a:prstGeom>
          <a:solidFill>
            <a:srgbClr val="E9ECF2"/>
          </a:solidFill>
          <a:ln/>
        </p:spPr>
      </p:sp>
      <p:sp>
        <p:nvSpPr>
          <p:cNvPr id="20" name="Shape 15"/>
          <p:cNvSpPr/>
          <p:nvPr/>
        </p:nvSpPr>
        <p:spPr>
          <a:xfrm>
            <a:off x="6311643" y="3846810"/>
            <a:ext cx="446473" cy="446484"/>
          </a:xfrm>
          <a:prstGeom prst="ellipse">
            <a:avLst/>
          </a:prstGeom>
          <a:solidFill>
            <a:srgbClr val="476FD6"/>
          </a:solidFill>
          <a:ln/>
        </p:spPr>
      </p:sp>
      <p:pic>
        <p:nvPicPr>
          <p:cNvPr id="21"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434373" y="3969544"/>
            <a:ext cx="200913" cy="200918"/>
          </a:xfrm>
          <a:prstGeom prst="rect">
            <a:avLst/>
          </a:prstGeom>
        </p:spPr>
      </p:pic>
      <p:sp>
        <p:nvSpPr>
          <p:cNvPr id="22" name="Text 16"/>
          <p:cNvSpPr/>
          <p:nvPr/>
        </p:nvSpPr>
        <p:spPr>
          <a:xfrm>
            <a:off x="6311643" y="4427240"/>
            <a:ext cx="5069753" cy="232470"/>
          </a:xfrm>
          <a:prstGeom prst="rect">
            <a:avLst/>
          </a:prstGeom>
          <a:noFill/>
          <a:ln/>
        </p:spPr>
        <p:txBody>
          <a:bodyPr wrap="none" lIns="0" tIns="0" rIns="0" bIns="0" rtlCol="0" anchor="t"/>
          <a:lstStyle/>
          <a:p>
            <a:pPr algn="l" indent="0" marL="0">
              <a:lnSpc>
                <a:spcPct val="104000"/>
              </a:lnSpc>
              <a:buNone/>
            </a:pPr>
            <a:r>
              <a:rPr lang="en-US" sz="1450" dirty="0">
                <a:solidFill>
                  <a:srgbClr val="15213F"/>
                </a:solidFill>
                <a:latin typeface="Roboto Slab" pitchFamily="34" charset="0"/>
                <a:ea typeface="Roboto Slab" pitchFamily="34" charset="-122"/>
                <a:cs typeface="Roboto Slab" pitchFamily="34" charset="-120"/>
              </a:rPr>
              <a:t>Combination</a:t>
            </a:r>
            <a:endParaRPr lang="en-US" sz="1450" dirty="0"/>
          </a:p>
        </p:txBody>
      </p:sp>
      <p:sp>
        <p:nvSpPr>
          <p:cNvPr id="23" name="Text 17"/>
          <p:cNvSpPr/>
          <p:nvPr/>
        </p:nvSpPr>
        <p:spPr>
          <a:xfrm>
            <a:off x="6311643" y="4740077"/>
            <a:ext cx="5069753" cy="452438"/>
          </a:xfrm>
          <a:prstGeom prst="rect">
            <a:avLst/>
          </a:prstGeom>
          <a:noFill/>
          <a:ln/>
        </p:spPr>
        <p:txBody>
          <a:bodyPr wrap="square" lIns="0" tIns="0" rIns="0" bIns="0" rtlCol="0" anchor="t">
            <a:normAutofit/>
          </a:bodyPr>
          <a:lstStyle/>
          <a:p>
            <a:pPr algn="l" indent="0" marL="0">
              <a:lnSpc>
                <a:spcPct val="127000"/>
              </a:lnSpc>
              <a:buNone/>
            </a:pPr>
            <a:r>
              <a:rPr lang="en-US" sz="1150" dirty="0">
                <a:solidFill>
                  <a:srgbClr val="15213F"/>
                </a:solidFill>
                <a:latin typeface="Roboto" pitchFamily="34" charset="0"/>
                <a:ea typeface="Roboto" pitchFamily="34" charset="-122"/>
                <a:cs typeface="Roboto" pitchFamily="34" charset="-120"/>
              </a:rPr>
              <a:t>Mix and match — for example, a lump sum to pay off your current mortgage plus a line of credit for future needs. Completely customizable.</a:t>
            </a:r>
            <a:endParaRPr lang="en-US" sz="1150" dirty="0"/>
          </a:p>
        </p:txBody>
      </p:sp>
      <p:sp>
        <p:nvSpPr>
          <p:cNvPr id="24" name="Shape 18"/>
          <p:cNvSpPr/>
          <p:nvPr/>
        </p:nvSpPr>
        <p:spPr>
          <a:xfrm>
            <a:off x="661475" y="5492055"/>
            <a:ext cx="10868745" cy="781348"/>
          </a:xfrm>
          <a:prstGeom prst="roundRect">
            <a:avLst>
              <a:gd name="adj" fmla="val 2858"/>
            </a:avLst>
          </a:prstGeom>
          <a:solidFill>
            <a:srgbClr val="D7DFF4"/>
          </a:solidFill>
          <a:ln/>
        </p:spPr>
      </p:sp>
      <p:pic>
        <p:nvPicPr>
          <p:cNvPr id="25" name="Image 4" descr="preencoded.png">    </p:cNvPr>
          <p:cNvPicPr>
            <a:picLocks noChangeAspect="1"/>
          </p:cNvPicPr>
          <p:nvPr/>
        </p:nvPicPr>
        <p:blipFill>
          <a:blip r:embed="rId9"/>
          <a:stretch>
            <a:fillRect/>
          </a:stretch>
        </p:blipFill>
        <p:spPr>
          <a:xfrm>
            <a:off x="810299" y="5700216"/>
            <a:ext cx="186031" cy="148828"/>
          </a:xfrm>
          <a:prstGeom prst="rect">
            <a:avLst/>
          </a:prstGeom>
        </p:spPr>
      </p:pic>
      <p:sp>
        <p:nvSpPr>
          <p:cNvPr id="26" name="Text 19"/>
          <p:cNvSpPr/>
          <p:nvPr/>
        </p:nvSpPr>
        <p:spPr>
          <a:xfrm>
            <a:off x="1145154" y="5663208"/>
            <a:ext cx="10236242" cy="452438"/>
          </a:xfrm>
          <a:prstGeom prst="rect">
            <a:avLst/>
          </a:prstGeom>
          <a:noFill/>
          <a:ln/>
        </p:spPr>
        <p:txBody>
          <a:bodyPr wrap="square" lIns="0" tIns="0" rIns="0" bIns="0" rtlCol="0" anchor="t">
            <a:normAutofit/>
          </a:bodyPr>
          <a:lstStyle/>
          <a:p>
            <a:pPr algn="l" indent="0" marL="0">
              <a:lnSpc>
                <a:spcPct val="127000"/>
              </a:lnSpc>
              <a:buNone/>
            </a:pPr>
            <a:r>
              <a:rPr lang="en-US" sz="1150" dirty="0">
                <a:solidFill>
                  <a:srgbClr val="000000"/>
                </a:solidFill>
                <a:latin typeface="Roboto" pitchFamily="34" charset="0"/>
                <a:ea typeface="Roboto" pitchFamily="34" charset="-122"/>
                <a:cs typeface="Roboto" pitchFamily="34" charset="-120"/>
              </a:rPr>
              <a:t>The line of credit growth feature is one of the most powerful and least understood aspects of a reverse mortgage — unused funds grow at the same rate as the loan's interest rate.</a:t>
            </a:r>
            <a:endParaRPr lang="en-US" sz="11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61475" y="1383605"/>
            <a:ext cx="10868745" cy="516731"/>
          </a:xfrm>
          <a:prstGeom prst="rect">
            <a:avLst/>
          </a:prstGeom>
          <a:noFill/>
          <a:ln/>
        </p:spPr>
        <p:txBody>
          <a:bodyPr wrap="none" lIns="0" tIns="0" rIns="0" bIns="0" rtlCol="0" anchor="t"/>
          <a:lstStyle/>
          <a:p>
            <a:pPr algn="l" indent="0" marL="0">
              <a:lnSpc>
                <a:spcPct val="104000"/>
              </a:lnSpc>
              <a:buNone/>
            </a:pPr>
            <a:r>
              <a:rPr lang="en-US" sz="3250" dirty="0">
                <a:solidFill>
                  <a:srgbClr val="3257B8"/>
                </a:solidFill>
                <a:latin typeface="Roboto Slab" pitchFamily="34" charset="0"/>
                <a:ea typeface="Roboto Slab" pitchFamily="34" charset="-122"/>
                <a:cs typeface="Roboto Slab" pitchFamily="34" charset="-120"/>
              </a:rPr>
              <a:t>What Expenses Does It Eliminate?</a:t>
            </a:r>
            <a:endParaRPr lang="en-US" sz="3250" dirty="0"/>
          </a:p>
        </p:txBody>
      </p:sp>
      <p:sp>
        <p:nvSpPr>
          <p:cNvPr id="3" name="Shape 1"/>
          <p:cNvSpPr/>
          <p:nvPr/>
        </p:nvSpPr>
        <p:spPr>
          <a:xfrm>
            <a:off x="542415" y="2148384"/>
            <a:ext cx="5470785" cy="3326011"/>
          </a:xfrm>
          <a:prstGeom prst="roundRect">
            <a:avLst>
              <a:gd name="adj" fmla="val 746"/>
            </a:avLst>
          </a:prstGeom>
          <a:solidFill>
            <a:srgbClr val="3257B8"/>
          </a:solidFill>
          <a:ln/>
        </p:spPr>
      </p:sp>
      <p:sp>
        <p:nvSpPr>
          <p:cNvPr id="4" name="Text 2"/>
          <p:cNvSpPr/>
          <p:nvPr/>
        </p:nvSpPr>
        <p:spPr>
          <a:xfrm>
            <a:off x="707710" y="2313682"/>
            <a:ext cx="5140196" cy="258465"/>
          </a:xfrm>
          <a:prstGeom prst="rect">
            <a:avLst/>
          </a:prstGeom>
          <a:noFill/>
          <a:ln/>
        </p:spPr>
        <p:txBody>
          <a:bodyPr wrap="none" lIns="0" tIns="0" rIns="0" bIns="0" rtlCol="0" anchor="t"/>
          <a:lstStyle/>
          <a:p>
            <a:pPr algn="l" indent="0" marL="0">
              <a:lnSpc>
                <a:spcPct val="104000"/>
              </a:lnSpc>
              <a:buNone/>
            </a:pPr>
            <a:r>
              <a:rPr lang="en-US" sz="1600" dirty="0">
                <a:solidFill>
                  <a:srgbClr val="FFFFFF"/>
                </a:solidFill>
                <a:latin typeface="Roboto Slab" pitchFamily="34" charset="0"/>
                <a:ea typeface="Roboto Slab" pitchFamily="34" charset="-122"/>
                <a:cs typeface="Roboto Slab" pitchFamily="34" charset="-120"/>
              </a:rPr>
              <a:t>The Big Win: No Monthly Mortgage Payment</a:t>
            </a:r>
            <a:endParaRPr lang="en-US" sz="1600" dirty="0"/>
          </a:p>
        </p:txBody>
      </p:sp>
      <p:sp>
        <p:nvSpPr>
          <p:cNvPr id="5" name="Text 3"/>
          <p:cNvSpPr/>
          <p:nvPr/>
        </p:nvSpPr>
        <p:spPr>
          <a:xfrm>
            <a:off x="707710" y="2737445"/>
            <a:ext cx="5140196" cy="1323082"/>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FFFFFF"/>
                </a:solidFill>
                <a:latin typeface="Roboto" pitchFamily="34" charset="0"/>
                <a:ea typeface="Roboto" pitchFamily="34" charset="-122"/>
                <a:cs typeface="Roboto" pitchFamily="34" charset="-120"/>
              </a:rPr>
              <a:t>For most homeowners, the mortgage is the single largest monthly expense. A reverse mortgage pays off any existing mortgage balance, and from that point forward, </a:t>
            </a:r>
            <a:pPr algn="l" indent="0" marL="0">
              <a:lnSpc>
                <a:spcPct val="133000"/>
              </a:lnSpc>
              <a:buNone/>
            </a:pPr>
            <a:r>
              <a:rPr lang="en-US" sz="1300" b="1" dirty="0">
                <a:solidFill>
                  <a:srgbClr val="FFFFFF"/>
                </a:solidFill>
                <a:latin typeface="Roboto Bold" pitchFamily="34" charset="0"/>
                <a:ea typeface="Roboto Bold" pitchFamily="34" charset="-122"/>
                <a:cs typeface="Roboto Bold" pitchFamily="34" charset="-120"/>
              </a:rPr>
              <a:t>no monthly mortgage payment is required.</a:t>
            </a:r>
            <a:pPr algn="l" indent="0" marL="0">
              <a:lnSpc>
                <a:spcPct val="133000"/>
              </a:lnSpc>
              <a:buNone/>
            </a:pPr>
            <a:r>
              <a:rPr lang="en-US" sz="1300" dirty="0">
                <a:solidFill>
                  <a:srgbClr val="FFFFFF"/>
                </a:solidFill>
                <a:latin typeface="Roboto" pitchFamily="34" charset="0"/>
                <a:ea typeface="Roboto" pitchFamily="34" charset="-122"/>
                <a:cs typeface="Roboto" pitchFamily="34" charset="-120"/>
              </a:rPr>
              <a:t> This alone can free up hundreds or thousands of dollars every month — immediately improving cash flow in retirement.</a:t>
            </a:r>
            <a:endParaRPr lang="en-US" sz="1300" dirty="0"/>
          </a:p>
        </p:txBody>
      </p:sp>
      <p:sp>
        <p:nvSpPr>
          <p:cNvPr id="6" name="Text 4"/>
          <p:cNvSpPr/>
          <p:nvPr/>
        </p:nvSpPr>
        <p:spPr>
          <a:xfrm>
            <a:off x="6303904" y="2313682"/>
            <a:ext cx="5232666" cy="258465"/>
          </a:xfrm>
          <a:prstGeom prst="rect">
            <a:avLst/>
          </a:prstGeom>
          <a:noFill/>
          <a:ln/>
        </p:spPr>
        <p:txBody>
          <a:bodyPr wrap="none" lIns="0" tIns="0" rIns="0" bIns="0" rtlCol="0" anchor="t"/>
          <a:lstStyle/>
          <a:p>
            <a:pPr algn="l" indent="0" marL="0">
              <a:lnSpc>
                <a:spcPct val="104000"/>
              </a:lnSpc>
              <a:buNone/>
            </a:pPr>
            <a:r>
              <a:rPr lang="en-US" sz="1600" dirty="0">
                <a:solidFill>
                  <a:srgbClr val="3257B8"/>
                </a:solidFill>
                <a:latin typeface="Roboto Slab" pitchFamily="34" charset="0"/>
                <a:ea typeface="Roboto Slab" pitchFamily="34" charset="-122"/>
                <a:cs typeface="Roboto Slab" pitchFamily="34" charset="-120"/>
              </a:rPr>
              <a:t>What Obligations Remain?</a:t>
            </a:r>
            <a:endParaRPr lang="en-US" sz="1600" dirty="0"/>
          </a:p>
        </p:txBody>
      </p:sp>
      <p:sp>
        <p:nvSpPr>
          <p:cNvPr id="7" name="Text 5"/>
          <p:cNvSpPr/>
          <p:nvPr/>
        </p:nvSpPr>
        <p:spPr>
          <a:xfrm>
            <a:off x="6303904" y="2737445"/>
            <a:ext cx="5232666"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A reverse mortgage is not a free pass from all housing costs. Borrowers must continue to:</a:t>
            </a:r>
            <a:endParaRPr lang="en-US" sz="1300" dirty="0"/>
          </a:p>
        </p:txBody>
      </p:sp>
      <p:sp>
        <p:nvSpPr>
          <p:cNvPr id="8" name="Text 6"/>
          <p:cNvSpPr/>
          <p:nvPr/>
        </p:nvSpPr>
        <p:spPr>
          <a:xfrm>
            <a:off x="6303904" y="3415506"/>
            <a:ext cx="5232666" cy="1231999"/>
          </a:xfrm>
          <a:prstGeom prst="rect">
            <a:avLst/>
          </a:prstGeom>
          <a:noFill/>
          <a:ln/>
        </p:spPr>
        <p:txBody>
          <a:bodyPr wrap="square" lIns="0" tIns="0" rIns="0" bIns="0" rtlCol="0" anchor="t">
            <a:normAutofit/>
          </a:bodyPr>
          <a:lstStyle/>
          <a:p>
            <a:pPr algn="l" marL="264160" indent="-264160">
              <a:lnSpc>
                <a:spcPct val="133000"/>
              </a:lnSpc>
              <a:buSzPct val="100000"/>
              <a:buChar char="•"/>
            </a:pPr>
            <a:r>
              <a:rPr lang="en-US" sz="1300" dirty="0">
                <a:solidFill>
                  <a:srgbClr val="15213F"/>
                </a:solidFill>
                <a:latin typeface="Roboto" pitchFamily="34" charset="0"/>
                <a:ea typeface="Roboto" pitchFamily="34" charset="-122"/>
                <a:cs typeface="Roboto" pitchFamily="34" charset="-120"/>
              </a:rPr>
              <a:t>Pay </a:t>
            </a:r>
            <a:pPr algn="l" marL="264160" indent="-264160">
              <a:lnSpc>
                <a:spcPct val="133000"/>
              </a:lnSpc>
              <a:buSzPct val="100000"/>
              <a:buChar char="•"/>
            </a:pPr>
            <a:r>
              <a:rPr lang="en-US" sz="1300" b="1" dirty="0">
                <a:solidFill>
                  <a:srgbClr val="15213F"/>
                </a:solidFill>
                <a:latin typeface="Roboto Bold" pitchFamily="34" charset="0"/>
                <a:ea typeface="Roboto Bold" pitchFamily="34" charset="-122"/>
                <a:cs typeface="Roboto Bold" pitchFamily="34" charset="-120"/>
              </a:rPr>
              <a:t>property taxes</a:t>
            </a:r>
            <a:pPr algn="l" marL="264160" indent="-264160">
              <a:lnSpc>
                <a:spcPct val="133000"/>
              </a:lnSpc>
              <a:buSzPct val="100000"/>
              <a:buChar char="•"/>
            </a:pPr>
            <a:r>
              <a:rPr lang="en-US" sz="1300" dirty="0">
                <a:solidFill>
                  <a:srgbClr val="15213F"/>
                </a:solidFill>
                <a:latin typeface="Roboto" pitchFamily="34" charset="0"/>
                <a:ea typeface="Roboto" pitchFamily="34" charset="-122"/>
                <a:cs typeface="Roboto" pitchFamily="34" charset="-120"/>
              </a:rPr>
              <a:t> on time</a:t>
            </a:r>
            <a:endParaRPr lang="en-US" sz="1300" dirty="0"/>
          </a:p>
          <a:p>
            <a:pPr algn="l" marL="264160" indent="-264160">
              <a:lnSpc>
                <a:spcPct val="133000"/>
              </a:lnSpc>
              <a:buSzPct val="100000"/>
              <a:buChar char="•"/>
            </a:pPr>
            <a:r>
              <a:rPr lang="en-US" sz="1300" dirty="0">
                <a:solidFill>
                  <a:srgbClr val="15213F"/>
                </a:solidFill>
                <a:latin typeface="Roboto" pitchFamily="34" charset="0"/>
                <a:ea typeface="Roboto" pitchFamily="34" charset="-122"/>
                <a:cs typeface="Roboto" pitchFamily="34" charset="-120"/>
              </a:rPr>
              <a:t>Maintain </a:t>
            </a:r>
            <a:pPr algn="l" marL="264160" indent="-264160">
              <a:lnSpc>
                <a:spcPct val="133000"/>
              </a:lnSpc>
              <a:buSzPct val="100000"/>
              <a:buChar char="•"/>
            </a:pPr>
            <a:r>
              <a:rPr lang="en-US" sz="1300" b="1" dirty="0">
                <a:solidFill>
                  <a:srgbClr val="15213F"/>
                </a:solidFill>
                <a:latin typeface="Roboto Bold" pitchFamily="34" charset="0"/>
                <a:ea typeface="Roboto Bold" pitchFamily="34" charset="-122"/>
                <a:cs typeface="Roboto Bold" pitchFamily="34" charset="-120"/>
              </a:rPr>
              <a:t>homeowner's insurance</a:t>
            </a:r>
            <a:endParaRPr lang="en-US" sz="1300" dirty="0"/>
          </a:p>
          <a:p>
            <a:pPr algn="l" marL="264160" indent="-264160">
              <a:lnSpc>
                <a:spcPct val="133000"/>
              </a:lnSpc>
              <a:buSzPct val="100000"/>
              <a:buChar char="•"/>
            </a:pPr>
            <a:r>
              <a:rPr lang="en-US" sz="1300" dirty="0">
                <a:solidFill>
                  <a:srgbClr val="15213F"/>
                </a:solidFill>
                <a:latin typeface="Roboto" pitchFamily="34" charset="0"/>
                <a:ea typeface="Roboto" pitchFamily="34" charset="-122"/>
                <a:cs typeface="Roboto" pitchFamily="34" charset="-120"/>
              </a:rPr>
              <a:t>Keep the home in </a:t>
            </a:r>
            <a:pPr algn="l" marL="264160" indent="-264160">
              <a:lnSpc>
                <a:spcPct val="133000"/>
              </a:lnSpc>
              <a:buSzPct val="100000"/>
              <a:buChar char="•"/>
            </a:pPr>
            <a:r>
              <a:rPr lang="en-US" sz="1300" b="1" dirty="0">
                <a:solidFill>
                  <a:srgbClr val="15213F"/>
                </a:solidFill>
                <a:latin typeface="Roboto Bold" pitchFamily="34" charset="0"/>
                <a:ea typeface="Roboto Bold" pitchFamily="34" charset="-122"/>
                <a:cs typeface="Roboto Bold" pitchFamily="34" charset="-120"/>
              </a:rPr>
              <a:t>good repair</a:t>
            </a:r>
            <a:endParaRPr lang="en-US" sz="1300" dirty="0"/>
          </a:p>
          <a:p>
            <a:pPr algn="l" marL="264160" indent="-264160">
              <a:lnSpc>
                <a:spcPct val="133000"/>
              </a:lnSpc>
              <a:buSzPct val="100000"/>
              <a:buChar char="•"/>
            </a:pPr>
            <a:r>
              <a:rPr lang="en-US" sz="1300" dirty="0">
                <a:solidFill>
                  <a:srgbClr val="15213F"/>
                </a:solidFill>
                <a:latin typeface="Roboto" pitchFamily="34" charset="0"/>
                <a:ea typeface="Roboto" pitchFamily="34" charset="-122"/>
                <a:cs typeface="Roboto" pitchFamily="34" charset="-120"/>
              </a:rPr>
              <a:t>Continue living in it as your </a:t>
            </a:r>
            <a:pPr algn="l" marL="264160" indent="-264160">
              <a:lnSpc>
                <a:spcPct val="133000"/>
              </a:lnSpc>
              <a:buSzPct val="100000"/>
              <a:buChar char="•"/>
            </a:pPr>
            <a:r>
              <a:rPr lang="en-US" sz="1300" b="1" dirty="0">
                <a:solidFill>
                  <a:srgbClr val="15213F"/>
                </a:solidFill>
                <a:latin typeface="Roboto Bold" pitchFamily="34" charset="0"/>
                <a:ea typeface="Roboto Bold" pitchFamily="34" charset="-122"/>
                <a:cs typeface="Roboto Bold" pitchFamily="34" charset="-120"/>
              </a:rPr>
              <a:t>primary residence</a:t>
            </a:r>
            <a:endParaRPr lang="en-US" sz="1300" dirty="0"/>
          </a:p>
        </p:txBody>
      </p:sp>
      <p:sp>
        <p:nvSpPr>
          <p:cNvPr id="9" name="Text 7"/>
          <p:cNvSpPr/>
          <p:nvPr/>
        </p:nvSpPr>
        <p:spPr>
          <a:xfrm>
            <a:off x="6303904" y="4796334"/>
            <a:ext cx="5232666"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Failing to meet these obligations can trigger default. Your specialist will walk you through a financial assessment to ensure long-term viability.</a:t>
            </a:r>
            <a:endParaRPr lang="en-US" sz="13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61475" y="1013420"/>
            <a:ext cx="10868745" cy="516731"/>
          </a:xfrm>
          <a:prstGeom prst="rect">
            <a:avLst/>
          </a:prstGeom>
          <a:noFill/>
          <a:ln/>
        </p:spPr>
        <p:txBody>
          <a:bodyPr wrap="none" lIns="0" tIns="0" rIns="0" bIns="0" rtlCol="0" anchor="t"/>
          <a:lstStyle/>
          <a:p>
            <a:pPr algn="l" indent="0" marL="0">
              <a:lnSpc>
                <a:spcPct val="104000"/>
              </a:lnSpc>
              <a:buNone/>
            </a:pPr>
            <a:r>
              <a:rPr lang="en-US" sz="3250" dirty="0">
                <a:solidFill>
                  <a:srgbClr val="3257B8"/>
                </a:solidFill>
                <a:latin typeface="Roboto Slab" pitchFamily="34" charset="0"/>
                <a:ea typeface="Roboto Slab" pitchFamily="34" charset="-122"/>
                <a:cs typeface="Roboto Slab" pitchFamily="34" charset="-120"/>
              </a:rPr>
              <a:t>Who Should Consider One?</a:t>
            </a:r>
            <a:endParaRPr lang="en-US" sz="3250" dirty="0"/>
          </a:p>
        </p:txBody>
      </p:sp>
      <p:sp>
        <p:nvSpPr>
          <p:cNvPr id="3" name="Text 1"/>
          <p:cNvSpPr/>
          <p:nvPr/>
        </p:nvSpPr>
        <p:spPr>
          <a:xfrm>
            <a:off x="661475" y="1860848"/>
            <a:ext cx="10868745"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A reverse mortgage isn't for everyone — but for the right person, it can be a genuinely life-changing financial tool. Here are the situations where it tends to be the strongest fit.</a:t>
            </a:r>
            <a:endParaRPr lang="en-US" sz="1300" dirty="0"/>
          </a:p>
        </p:txBody>
      </p:sp>
      <p:pic>
        <p:nvPicPr>
          <p:cNvPr id="4" name="Image 0" descr="preencoded.png">    </p:cNvPr>
          <p:cNvPicPr>
            <a:picLocks noChangeAspect="1"/>
          </p:cNvPicPr>
          <p:nvPr/>
        </p:nvPicPr>
        <p:blipFill>
          <a:blip r:embed="rId1"/>
          <a:stretch>
            <a:fillRect/>
          </a:stretch>
        </p:blipFill>
        <p:spPr>
          <a:xfrm>
            <a:off x="661475" y="2576116"/>
            <a:ext cx="563648" cy="563662"/>
          </a:xfrm>
          <a:prstGeom prst="rect">
            <a:avLst/>
          </a:prstGeom>
        </p:spPr>
      </p:pic>
      <p:sp>
        <p:nvSpPr>
          <p:cNvPr id="5" name="Text 2"/>
          <p:cNvSpPr/>
          <p:nvPr/>
        </p:nvSpPr>
        <p:spPr>
          <a:xfrm>
            <a:off x="1431790" y="2576116"/>
            <a:ext cx="1791846" cy="516930"/>
          </a:xfrm>
          <a:prstGeom prst="rect">
            <a:avLst/>
          </a:prstGeom>
          <a:noFill/>
          <a:ln/>
        </p:spPr>
        <p:txBody>
          <a:bodyPr wrap="square" lIns="0" tIns="0" rIns="0" bIns="0" rtlCol="0" anchor="t">
            <a:normAutofit/>
          </a:bodyPr>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Retirement Cash Flow</a:t>
            </a:r>
            <a:endParaRPr lang="en-US" sz="1600" dirty="0"/>
          </a:p>
        </p:txBody>
      </p:sp>
      <p:sp>
        <p:nvSpPr>
          <p:cNvPr id="6" name="Text 3"/>
          <p:cNvSpPr/>
          <p:nvPr/>
        </p:nvSpPr>
        <p:spPr>
          <a:xfrm>
            <a:off x="1431790" y="3192264"/>
            <a:ext cx="1791846" cy="2116931"/>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Retirees with significant home equity but limited monthly income can use a reverse mortgage to bridge the gap — reducing reliance on Social Security or investment withdrawals.</a:t>
            </a:r>
            <a:endParaRPr lang="en-US" sz="1300" dirty="0"/>
          </a:p>
        </p:txBody>
      </p:sp>
      <p:pic>
        <p:nvPicPr>
          <p:cNvPr id="7" name="Image 1" descr="preencoded.png">    </p:cNvPr>
          <p:cNvPicPr>
            <a:picLocks noChangeAspect="1"/>
          </p:cNvPicPr>
          <p:nvPr/>
        </p:nvPicPr>
        <p:blipFill>
          <a:blip r:embed="rId2"/>
          <a:stretch>
            <a:fillRect/>
          </a:stretch>
        </p:blipFill>
        <p:spPr>
          <a:xfrm>
            <a:off x="3430303" y="2576116"/>
            <a:ext cx="563648" cy="563662"/>
          </a:xfrm>
          <a:prstGeom prst="rect">
            <a:avLst/>
          </a:prstGeom>
        </p:spPr>
      </p:pic>
      <p:sp>
        <p:nvSpPr>
          <p:cNvPr id="8" name="Text 4"/>
          <p:cNvSpPr/>
          <p:nvPr/>
        </p:nvSpPr>
        <p:spPr>
          <a:xfrm>
            <a:off x="4200618" y="2576116"/>
            <a:ext cx="1791846"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Healthcare Costs</a:t>
            </a:r>
            <a:endParaRPr lang="en-US" sz="1600" dirty="0"/>
          </a:p>
        </p:txBody>
      </p:sp>
      <p:sp>
        <p:nvSpPr>
          <p:cNvPr id="9" name="Text 5"/>
          <p:cNvSpPr/>
          <p:nvPr/>
        </p:nvSpPr>
        <p:spPr>
          <a:xfrm>
            <a:off x="4200618" y="2933799"/>
            <a:ext cx="1791846" cy="2646164"/>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Medical expenses often spike in later years. A reverse mortgage line of credit provides a tax-free reserve to cover in-home care, prescriptions, or unexpected procedures without liquidating other assets.</a:t>
            </a:r>
            <a:endParaRPr lang="en-US" sz="1300" dirty="0"/>
          </a:p>
        </p:txBody>
      </p:sp>
      <p:pic>
        <p:nvPicPr>
          <p:cNvPr id="10" name="Image 2" descr="preencoded.png">    </p:cNvPr>
          <p:cNvPicPr>
            <a:picLocks noChangeAspect="1"/>
          </p:cNvPicPr>
          <p:nvPr/>
        </p:nvPicPr>
        <p:blipFill>
          <a:blip r:embed="rId3"/>
          <a:stretch>
            <a:fillRect/>
          </a:stretch>
        </p:blipFill>
        <p:spPr>
          <a:xfrm>
            <a:off x="6199132" y="2576116"/>
            <a:ext cx="563648" cy="563662"/>
          </a:xfrm>
          <a:prstGeom prst="rect">
            <a:avLst/>
          </a:prstGeom>
        </p:spPr>
      </p:pic>
      <p:sp>
        <p:nvSpPr>
          <p:cNvPr id="11" name="Text 6"/>
          <p:cNvSpPr/>
          <p:nvPr/>
        </p:nvSpPr>
        <p:spPr>
          <a:xfrm>
            <a:off x="6969447" y="2576116"/>
            <a:ext cx="1791846"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Aging in Place</a:t>
            </a:r>
            <a:endParaRPr lang="en-US" sz="1600" dirty="0"/>
          </a:p>
        </p:txBody>
      </p:sp>
      <p:sp>
        <p:nvSpPr>
          <p:cNvPr id="12" name="Text 7"/>
          <p:cNvSpPr/>
          <p:nvPr/>
        </p:nvSpPr>
        <p:spPr>
          <a:xfrm>
            <a:off x="6969447" y="2933799"/>
            <a:ext cx="1791846" cy="2910780"/>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Many older Americans want to stay in their homes — close to family, neighbors, and community. Reverse mortgage funds can pay for accessibility modifications, making the home safer and more comfortable long-term.</a:t>
            </a:r>
            <a:endParaRPr lang="en-US" sz="1300" dirty="0"/>
          </a:p>
        </p:txBody>
      </p:sp>
      <p:pic>
        <p:nvPicPr>
          <p:cNvPr id="13" name="Image 3" descr="preencoded.png">    </p:cNvPr>
          <p:cNvPicPr>
            <a:picLocks noChangeAspect="1"/>
          </p:cNvPicPr>
          <p:nvPr/>
        </p:nvPicPr>
        <p:blipFill>
          <a:blip r:embed="rId4"/>
          <a:stretch>
            <a:fillRect/>
          </a:stretch>
        </p:blipFill>
        <p:spPr>
          <a:xfrm>
            <a:off x="8967960" y="2576116"/>
            <a:ext cx="563648" cy="563662"/>
          </a:xfrm>
          <a:prstGeom prst="rect">
            <a:avLst/>
          </a:prstGeom>
        </p:spPr>
      </p:pic>
      <p:sp>
        <p:nvSpPr>
          <p:cNvPr id="14" name="Text 8"/>
          <p:cNvSpPr/>
          <p:nvPr/>
        </p:nvSpPr>
        <p:spPr>
          <a:xfrm>
            <a:off x="9738275" y="2576116"/>
            <a:ext cx="1791945" cy="516930"/>
          </a:xfrm>
          <a:prstGeom prst="rect">
            <a:avLst/>
          </a:prstGeom>
          <a:noFill/>
          <a:ln/>
        </p:spPr>
        <p:txBody>
          <a:bodyPr wrap="square" lIns="0" tIns="0" rIns="0" bIns="0" rtlCol="0" anchor="t">
            <a:normAutofit/>
          </a:bodyPr>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Financial Flexibility</a:t>
            </a:r>
            <a:endParaRPr lang="en-US" sz="1600" dirty="0"/>
          </a:p>
        </p:txBody>
      </p:sp>
      <p:sp>
        <p:nvSpPr>
          <p:cNvPr id="15" name="Text 9"/>
          <p:cNvSpPr/>
          <p:nvPr/>
        </p:nvSpPr>
        <p:spPr>
          <a:xfrm>
            <a:off x="9738275" y="3192264"/>
            <a:ext cx="1791945" cy="2116931"/>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A growing line of credit serves as a strategic buffer — a tax-efficient alternative to drawing down a 401(k) or IRA in a down market, preserving investment portfolios over time.</a:t>
            </a:r>
            <a:endParaRPr lang="en-US" sz="13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61475" y="755253"/>
            <a:ext cx="10868745" cy="516731"/>
          </a:xfrm>
          <a:prstGeom prst="rect">
            <a:avLst/>
          </a:prstGeom>
          <a:noFill/>
          <a:ln/>
        </p:spPr>
        <p:txBody>
          <a:bodyPr wrap="none" lIns="0" tIns="0" rIns="0" bIns="0" rtlCol="0" anchor="t"/>
          <a:lstStyle/>
          <a:p>
            <a:pPr algn="l" indent="0" marL="0">
              <a:lnSpc>
                <a:spcPct val="104000"/>
              </a:lnSpc>
              <a:buNone/>
            </a:pPr>
            <a:r>
              <a:rPr lang="en-US" sz="3250" dirty="0">
                <a:solidFill>
                  <a:srgbClr val="3257B8"/>
                </a:solidFill>
                <a:latin typeface="Roboto Slab" pitchFamily="34" charset="0"/>
                <a:ea typeface="Roboto Slab" pitchFamily="34" charset="-122"/>
                <a:cs typeface="Roboto Slab" pitchFamily="34" charset="-120"/>
              </a:rPr>
              <a:t>When Is It NOT a Good Fit?</a:t>
            </a:r>
            <a:endParaRPr lang="en-US" sz="3250" dirty="0"/>
          </a:p>
        </p:txBody>
      </p:sp>
      <p:sp>
        <p:nvSpPr>
          <p:cNvPr id="3" name="Text 1"/>
          <p:cNvSpPr/>
          <p:nvPr/>
        </p:nvSpPr>
        <p:spPr>
          <a:xfrm>
            <a:off x="661475" y="1602680"/>
            <a:ext cx="10868745"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Transparency matters. A reverse mortgage is a powerful tool — but it's not the right solution in every situation. Here's when to pause and explore other options first.</a:t>
            </a:r>
            <a:endParaRPr lang="en-US" sz="1300" dirty="0"/>
          </a:p>
        </p:txBody>
      </p:sp>
      <p:pic>
        <p:nvPicPr>
          <p:cNvPr id="4" name="Image 0" descr="preencoded.png">    </p:cNvPr>
          <p:cNvPicPr>
            <a:picLocks noChangeAspect="1"/>
          </p:cNvPicPr>
          <p:nvPr/>
        </p:nvPicPr>
        <p:blipFill>
          <a:blip r:embed="rId1"/>
          <a:stretch>
            <a:fillRect/>
          </a:stretch>
        </p:blipFill>
        <p:spPr>
          <a:xfrm>
            <a:off x="661475" y="2317948"/>
            <a:ext cx="3622882" cy="661491"/>
          </a:xfrm>
          <a:prstGeom prst="rect">
            <a:avLst/>
          </a:prstGeom>
        </p:spPr>
      </p:pic>
      <p:sp>
        <p:nvSpPr>
          <p:cNvPr id="5" name="Text 2"/>
          <p:cNvSpPr/>
          <p:nvPr/>
        </p:nvSpPr>
        <p:spPr>
          <a:xfrm>
            <a:off x="826769" y="3144738"/>
            <a:ext cx="3292293"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Planning to Move Soon</a:t>
            </a:r>
            <a:endParaRPr lang="en-US" sz="1600" dirty="0"/>
          </a:p>
        </p:txBody>
      </p:sp>
      <p:sp>
        <p:nvSpPr>
          <p:cNvPr id="6" name="Text 3"/>
          <p:cNvSpPr/>
          <p:nvPr/>
        </p:nvSpPr>
        <p:spPr>
          <a:xfrm>
            <a:off x="826769" y="3502422"/>
            <a:ext cx="3292293" cy="1323082"/>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If you anticipate relocating within 2–3 years, the upfront costs of a reverse mortgage (origination fees, closing costs) may outweigh the benefits. A shorter time horizon reduces the value of the loan.</a:t>
            </a:r>
            <a:endParaRPr lang="en-US" sz="1300" dirty="0"/>
          </a:p>
        </p:txBody>
      </p:sp>
      <p:pic>
        <p:nvPicPr>
          <p:cNvPr id="7" name="Image 1" descr="preencoded.png">    </p:cNvPr>
          <p:cNvPicPr>
            <a:picLocks noChangeAspect="1"/>
          </p:cNvPicPr>
          <p:nvPr/>
        </p:nvPicPr>
        <p:blipFill>
          <a:blip r:embed="rId2"/>
          <a:stretch>
            <a:fillRect/>
          </a:stretch>
        </p:blipFill>
        <p:spPr>
          <a:xfrm>
            <a:off x="4284357" y="2317948"/>
            <a:ext cx="3622882" cy="661491"/>
          </a:xfrm>
          <a:prstGeom prst="rect">
            <a:avLst/>
          </a:prstGeom>
        </p:spPr>
      </p:pic>
      <p:sp>
        <p:nvSpPr>
          <p:cNvPr id="8" name="Text 4"/>
          <p:cNvSpPr/>
          <p:nvPr/>
        </p:nvSpPr>
        <p:spPr>
          <a:xfrm>
            <a:off x="4449651" y="3144738"/>
            <a:ext cx="3292293"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Limited Home Equity</a:t>
            </a:r>
            <a:endParaRPr lang="en-US" sz="1600" dirty="0"/>
          </a:p>
        </p:txBody>
      </p:sp>
      <p:sp>
        <p:nvSpPr>
          <p:cNvPr id="9" name="Text 5"/>
          <p:cNvSpPr/>
          <p:nvPr/>
        </p:nvSpPr>
        <p:spPr>
          <a:xfrm>
            <a:off x="4449651" y="3502422"/>
            <a:ext cx="3292293" cy="1323082"/>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The amount you can borrow is tied directly to your home's value, your age, and current interest rates. If your equity is minimal, the available funds may not be sufficient to meaningfully improve your financial picture.</a:t>
            </a:r>
            <a:endParaRPr lang="en-US" sz="1300" dirty="0"/>
          </a:p>
        </p:txBody>
      </p:sp>
      <p:pic>
        <p:nvPicPr>
          <p:cNvPr id="10" name="Image 2" descr="preencoded.png">    </p:cNvPr>
          <p:cNvPicPr>
            <a:picLocks noChangeAspect="1"/>
          </p:cNvPicPr>
          <p:nvPr/>
        </p:nvPicPr>
        <p:blipFill>
          <a:blip r:embed="rId3"/>
          <a:stretch>
            <a:fillRect/>
          </a:stretch>
        </p:blipFill>
        <p:spPr>
          <a:xfrm>
            <a:off x="7907239" y="2317948"/>
            <a:ext cx="3622882" cy="661491"/>
          </a:xfrm>
          <a:prstGeom prst="rect">
            <a:avLst/>
          </a:prstGeom>
        </p:spPr>
      </p:pic>
      <p:sp>
        <p:nvSpPr>
          <p:cNvPr id="11" name="Text 6"/>
          <p:cNvSpPr/>
          <p:nvPr/>
        </p:nvSpPr>
        <p:spPr>
          <a:xfrm>
            <a:off x="8072533" y="3144738"/>
            <a:ext cx="3292293"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Better Alternatives Available</a:t>
            </a:r>
            <a:endParaRPr lang="en-US" sz="1600" dirty="0"/>
          </a:p>
        </p:txBody>
      </p:sp>
      <p:sp>
        <p:nvSpPr>
          <p:cNvPr id="12" name="Text 7"/>
          <p:cNvSpPr/>
          <p:nvPr/>
        </p:nvSpPr>
        <p:spPr>
          <a:xfrm>
            <a:off x="8072533" y="3502422"/>
            <a:ext cx="3292293" cy="1323082"/>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In some cases, a traditional HELOC, downsizing, or family support may be a more cost-effective path. A good reverse mortgage specialist will always show you all your options — not just one.</a:t>
            </a:r>
            <a:endParaRPr lang="en-US" sz="1300" dirty="0"/>
          </a:p>
        </p:txBody>
      </p:sp>
      <p:sp>
        <p:nvSpPr>
          <p:cNvPr id="13" name="Shape 8"/>
          <p:cNvSpPr/>
          <p:nvPr/>
        </p:nvSpPr>
        <p:spPr>
          <a:xfrm>
            <a:off x="661475" y="5176838"/>
            <a:ext cx="10868745" cy="925909"/>
          </a:xfrm>
          <a:prstGeom prst="roundRect">
            <a:avLst>
              <a:gd name="adj" fmla="val 2679"/>
            </a:avLst>
          </a:prstGeom>
          <a:solidFill>
            <a:srgbClr val="B6D6FC"/>
          </a:solidFill>
          <a:ln/>
        </p:spPr>
      </p:sp>
      <p:pic>
        <p:nvPicPr>
          <p:cNvPr id="14" name="Image 3" descr="preencoded.png">    </p:cNvPr>
          <p:cNvPicPr>
            <a:picLocks noChangeAspect="1"/>
          </p:cNvPicPr>
          <p:nvPr/>
        </p:nvPicPr>
        <p:blipFill>
          <a:blip r:embed="rId4"/>
          <a:stretch>
            <a:fillRect/>
          </a:stretch>
        </p:blipFill>
        <p:spPr>
          <a:xfrm>
            <a:off x="826769" y="5416550"/>
            <a:ext cx="206667" cy="165298"/>
          </a:xfrm>
          <a:prstGeom prst="rect">
            <a:avLst/>
          </a:prstGeom>
        </p:spPr>
      </p:pic>
      <p:sp>
        <p:nvSpPr>
          <p:cNvPr id="15" name="Text 9"/>
          <p:cNvSpPr/>
          <p:nvPr/>
        </p:nvSpPr>
        <p:spPr>
          <a:xfrm>
            <a:off x="1198731" y="5383411"/>
            <a:ext cx="10166195"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000000"/>
                </a:solidFill>
                <a:latin typeface="Roboto" pitchFamily="34" charset="0"/>
                <a:ea typeface="Roboto" pitchFamily="34" charset="-122"/>
                <a:cs typeface="Roboto" pitchFamily="34" charset="-120"/>
              </a:rPr>
              <a:t>A reputable specialist will tell you honestly if a reverse mortgage isn't your best option. That transparency is a sign of someone worth trusting.</a:t>
            </a:r>
            <a:endParaRPr lang="en-US" sz="13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2026-07-15T17:44:54Z</dcterms:created>
  <dcterms:modified xsi:type="dcterms:W3CDTF">2026-07-15T17:44:54Z</dcterms:modified>
</cp:coreProperties>
</file>