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1695" cy="6858000"/>
  <p:notesSz cx="6858000" cy="12191695"/>
  <p:embeddedFontLst>
    <p:embeddedFont>
      <p:font typeface="Roboto Light"/>
      <p:regular r:id="rId201314"/>
    </p:embeddedFont>
    <p:embeddedFont>
      <p:font typeface="Roboto"/>
      <p:regular r:id="rId201315"/>
    </p:embeddedFont>
    <p:embeddedFont>
      <p:font typeface="Roboto Thin"/>
      <p:regular r:id="rId201316"/>
    </p:embeddedFont>
    <p:embeddedFont>
      <p:font typeface="Roboto ExtraLight"/>
      <p:regular r:id="rId201317"/>
    </p:embeddedFont>
    <p:embeddedFont>
      <p:font typeface="Roboto Medium"/>
      <p:regular r:id="rId201318"/>
    </p:embeddedFont>
    <p:embeddedFont>
      <p:font typeface="Roboto SemiBold"/>
      <p:regular r:id="rId201319"/>
    </p:embeddedFont>
    <p:embeddedFont>
      <p:font typeface="Roboto Bold"/>
      <p:regular r:id="rId201320"/>
    </p:embeddedFont>
    <p:embeddedFont>
      <p:font typeface="Roboto ExtraBold"/>
      <p:regular r:id="rId201321"/>
    </p:embeddedFont>
    <p:embeddedFont>
      <p:font typeface="Roboto Black"/>
      <p:regular r:id="rId201322"/>
    </p:embeddedFont>
    <p:embeddedFont>
      <p:font typeface="Roboto Slab Thin"/>
      <p:regular r:id="rId201323"/>
    </p:embeddedFont>
    <p:embeddedFont>
      <p:font typeface="Roboto Slab ExtraLight"/>
      <p:regular r:id="rId201324"/>
    </p:embeddedFont>
    <p:embeddedFont>
      <p:font typeface="Roboto Slab Light"/>
      <p:regular r:id="rId201325"/>
    </p:embeddedFont>
    <p:embeddedFont>
      <p:font typeface="Roboto Slab"/>
      <p:regular r:id="rId201326"/>
    </p:embeddedFont>
    <p:embeddedFont>
      <p:font typeface="Roboto Slab Medium"/>
      <p:regular r:id="rId201327"/>
    </p:embeddedFont>
    <p:embeddedFont>
      <p:font typeface="Roboto Slab SemiBold"/>
      <p:regular r:id="rId201328"/>
    </p:embeddedFont>
    <p:embeddedFont>
      <p:font typeface="Roboto Slab Bold"/>
      <p:regular r:id="rId201329"/>
    </p:embeddedFont>
    <p:embeddedFont>
      <p:font typeface="Roboto Slab ExtraBold"/>
      <p:regular r:id="rId201330"/>
    </p:embeddedFont>
    <p:embeddedFont>
      <p:font typeface="Roboto Slab Black"/>
      <p:regular r:id="rId20133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 Id="rId201334" Target="fonts/201334.fntdata" Type="http://schemas.openxmlformats.org/officeDocument/2006/relationships/font"/><Relationship Id="rId201335" Target="fonts/20133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DF1F8"/>
          </a:solidFill>
          <a:ln/>
        </p:spPr>
      </p:sp>
      <p:sp>
        <p:nvSpPr>
          <p:cNvPr id="3" name="Shape 1"/>
          <p:cNvSpPr/>
          <p:nvPr/>
        </p:nvSpPr>
        <p:spPr>
          <a:xfrm>
            <a:off x="0" y="0"/>
            <a:ext cx="12191695" cy="6858000"/>
          </a:xfrm>
          <a:prstGeom prst="rect">
            <a:avLst/>
          </a:prstGeom>
          <a:solidFill>
            <a:srgbClr val="FBFCFE"/>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eg"/><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2.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1.png"/><Relationship Id="rId4" Type="http://schemas.openxmlformats.org/officeDocument/2006/relationships/image" Target="../media/image-14-2.svg"/><Relationship Id="rId5" Type="http://schemas.openxmlformats.org/officeDocument/2006/relationships/image" Target="../media/image-6-1.png"/><Relationship Id="rId6" Type="http://schemas.openxmlformats.org/officeDocument/2006/relationships/slideLayout" Target="../slideLayouts/slideLayout2.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eg"/><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2.xml"/><Relationship Id="rId3"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slideLayout" Target="../slideLayouts/slideLayout2.xml"/><Relationship Id="rId8"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1.png"/><Relationship Id="rId4" Type="http://schemas.openxmlformats.org/officeDocument/2006/relationships/image" Target="../media/image-3-2.svg"/><Relationship Id="rId5" Type="http://schemas.openxmlformats.org/officeDocument/2006/relationships/image" Target="../media/image-3-1.png"/><Relationship Id="rId6" Type="http://schemas.openxmlformats.org/officeDocument/2006/relationships/image" Target="../media/image-3-2.svg"/><Relationship Id="rId7" Type="http://schemas.openxmlformats.org/officeDocument/2006/relationships/image" Target="../media/image-3-1.png"/><Relationship Id="rId8" Type="http://schemas.openxmlformats.org/officeDocument/2006/relationships/image" Target="../media/image-3-2.svg"/><Relationship Id="rId9" Type="http://schemas.openxmlformats.org/officeDocument/2006/relationships/image" Target="../media/image-3-1.png"/><Relationship Id="rId10" Type="http://schemas.openxmlformats.org/officeDocument/2006/relationships/image" Target="../media/image-3-2.svg"/><Relationship Id="rId11" Type="http://schemas.openxmlformats.org/officeDocument/2006/relationships/image" Target="../media/image-3-11.png"/><Relationship Id="rId12" Type="http://schemas.openxmlformats.org/officeDocument/2006/relationships/slideLayout" Target="../slideLayouts/slideLayout2.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1.png"/><Relationship Id="rId4" Type="http://schemas.openxmlformats.org/officeDocument/2006/relationships/image" Target="../media/image-7-2.svg"/><Relationship Id="rId5" Type="http://schemas.openxmlformats.org/officeDocument/2006/relationships/image" Target="../media/image-7-1.png"/><Relationship Id="rId6" Type="http://schemas.openxmlformats.org/officeDocument/2006/relationships/image" Target="../media/image-7-2.svg"/><Relationship Id="rId7" Type="http://schemas.openxmlformats.org/officeDocument/2006/relationships/image" Target="../media/image-7-1.png"/><Relationship Id="rId8" Type="http://schemas.openxmlformats.org/officeDocument/2006/relationships/image" Target="../media/image-7-2.svg"/><Relationship Id="rId9" Type="http://schemas.openxmlformats.org/officeDocument/2006/relationships/image" Target="../media/image-7-1.png"/><Relationship Id="rId10" Type="http://schemas.openxmlformats.org/officeDocument/2006/relationships/image" Target="../media/image-7-2.svg"/><Relationship Id="rId11" Type="http://schemas.openxmlformats.org/officeDocument/2006/relationships/slideLayout" Target="../slideLayouts/slideLayout2.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1.png"/><Relationship Id="rId4" Type="http://schemas.openxmlformats.org/officeDocument/2006/relationships/image" Target="../media/image-9-2.svg"/><Relationship Id="rId5" Type="http://schemas.openxmlformats.org/officeDocument/2006/relationships/image" Target="../media/image-9-1.png"/><Relationship Id="rId6" Type="http://schemas.openxmlformats.org/officeDocument/2006/relationships/image" Target="../media/image-9-2.svg"/><Relationship Id="rId7" Type="http://schemas.openxmlformats.org/officeDocument/2006/relationships/image" Target="../media/image-9-1.png"/><Relationship Id="rId8" Type="http://schemas.openxmlformats.org/officeDocument/2006/relationships/image" Target="../media/image-9-2.svg"/><Relationship Id="rId9" Type="http://schemas.openxmlformats.org/officeDocument/2006/relationships/slideLayout" Target="../slideLayouts/slideLayout2.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2211884"/>
            <a:ext cx="6296860" cy="1033463"/>
          </a:xfrm>
          <a:prstGeom prst="rect">
            <a:avLst/>
          </a:prstGeom>
          <a:noFill/>
          <a:ln/>
        </p:spPr>
        <p:txBody>
          <a:bodyPr wrap="square" lIns="0" tIns="0" rIns="0" bIns="0" rtlCol="0" anchor="t">
            <a:normAutofit/>
          </a:bodyPr>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Short-Term Rental Financing in the Smokies</a:t>
            </a:r>
            <a:endParaRPr lang="en-US" sz="3250" dirty="0"/>
          </a:p>
        </p:txBody>
      </p:sp>
      <p:sp>
        <p:nvSpPr>
          <p:cNvPr id="4" name="Text 1"/>
          <p:cNvSpPr/>
          <p:nvPr/>
        </p:nvSpPr>
        <p:spPr>
          <a:xfrm>
            <a:off x="5233360" y="3493393"/>
            <a:ext cx="6296860" cy="715268"/>
          </a:xfrm>
          <a:prstGeom prst="rect">
            <a:avLst/>
          </a:prstGeom>
          <a:noFill/>
          <a:ln/>
        </p:spPr>
        <p:txBody>
          <a:bodyPr wrap="square" lIns="0" tIns="0" rIns="0" bIns="0" rtlCol="0" anchor="t"/>
          <a:lstStyle/>
          <a:p>
            <a:pPr algn="l" indent="0" marL="0">
              <a:lnSpc>
                <a:spcPct val="133000"/>
              </a:lnSpc>
              <a:spcAft>
                <a:spcPts val="1450"/>
              </a:spcAft>
              <a:buNone/>
            </a:pPr>
            <a:r>
              <a:rPr lang="en-US" sz="1300" dirty="0">
                <a:solidFill>
                  <a:srgbClr val="15213F"/>
                </a:solidFill>
                <a:latin typeface="Roboto" pitchFamily="34" charset="0"/>
                <a:ea typeface="Roboto" pitchFamily="34" charset="-122"/>
                <a:cs typeface="Roboto" pitchFamily="34" charset="-120"/>
              </a:rPr>
              <a:t>How to Buy, Finance &amp; Think Like an Investor</a:t>
            </a:r>
            <a:endParaRPr lang="en-US" sz="1300" dirty="0"/>
          </a:p>
          <a:p>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Featuring Lisa Stepp</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 Hosted by Scotty Hudspeth</a:t>
            </a:r>
            <a:endParaRPr lang="en-US" sz="1300" dirty="0"/>
          </a:p>
        </p:txBody>
      </p:sp>
      <p:sp>
        <p:nvSpPr>
          <p:cNvPr id="5" name="Shape 2"/>
          <p:cNvSpPr/>
          <p:nvPr/>
        </p:nvSpPr>
        <p:spPr>
          <a:xfrm>
            <a:off x="5233360" y="4394696"/>
            <a:ext cx="2194168" cy="251420"/>
          </a:xfrm>
          <a:prstGeom prst="roundRect">
            <a:avLst>
              <a:gd name="adj" fmla="val 7894"/>
            </a:avLst>
          </a:prstGeom>
          <a:noFill/>
          <a:ln w="6350">
            <a:solidFill>
              <a:srgbClr val="3257B8"/>
            </a:solidFill>
            <a:prstDash val="solid"/>
          </a:ln>
        </p:spPr>
      </p:sp>
      <p:sp>
        <p:nvSpPr>
          <p:cNvPr id="6" name="Text 3"/>
          <p:cNvSpPr/>
          <p:nvPr/>
        </p:nvSpPr>
        <p:spPr>
          <a:xfrm>
            <a:off x="5332577" y="4444305"/>
            <a:ext cx="2605320"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NMLS# 680403 | LISASTEPP.COM</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992981"/>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Second Home or Investment Property?</a:t>
            </a:r>
            <a:endParaRPr lang="en-US" sz="3250" dirty="0"/>
          </a:p>
        </p:txBody>
      </p:sp>
      <p:sp>
        <p:nvSpPr>
          <p:cNvPr id="3" name="Text 1"/>
          <p:cNvSpPr/>
          <p:nvPr/>
        </p:nvSpPr>
        <p:spPr>
          <a:xfrm>
            <a:off x="661475" y="1840409"/>
            <a:ext cx="10868745"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This is one of the most consequential — and most misunderstood — questions in STR financing. The answer affects your down payment requirement, your interest rate, your loan program, and your qualification approach. And it's not a choice you make for better terms; it's a reflection of your actual plan.</a:t>
            </a:r>
            <a:endParaRPr lang="en-US" sz="1300" dirty="0"/>
          </a:p>
        </p:txBody>
      </p:sp>
      <p:sp>
        <p:nvSpPr>
          <p:cNvPr id="4" name="Shape 2"/>
          <p:cNvSpPr/>
          <p:nvPr/>
        </p:nvSpPr>
        <p:spPr>
          <a:xfrm>
            <a:off x="661475" y="2820293"/>
            <a:ext cx="10868745" cy="1482130"/>
          </a:xfrm>
          <a:prstGeom prst="roundRect">
            <a:avLst>
              <a:gd name="adj" fmla="val 1674"/>
            </a:avLst>
          </a:prstGeom>
          <a:solidFill>
            <a:srgbClr val="E9ECF2"/>
          </a:solidFill>
          <a:ln/>
        </p:spPr>
      </p:sp>
      <p:sp>
        <p:nvSpPr>
          <p:cNvPr id="5" name="Shape 3"/>
          <p:cNvSpPr/>
          <p:nvPr/>
        </p:nvSpPr>
        <p:spPr>
          <a:xfrm>
            <a:off x="661475" y="2820293"/>
            <a:ext cx="5434373" cy="1482130"/>
          </a:xfrm>
          <a:prstGeom prst="rect">
            <a:avLst/>
          </a:prstGeom>
          <a:solidFill>
            <a:srgbClr val="E9ECF2"/>
          </a:solidFill>
          <a:ln/>
        </p:spPr>
      </p:sp>
      <p:sp>
        <p:nvSpPr>
          <p:cNvPr id="6" name="Text 4"/>
          <p:cNvSpPr/>
          <p:nvPr/>
        </p:nvSpPr>
        <p:spPr>
          <a:xfrm>
            <a:off x="826769" y="2985591"/>
            <a:ext cx="5103784"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Second Home</a:t>
            </a:r>
            <a:endParaRPr lang="en-US" sz="1600" dirty="0"/>
          </a:p>
        </p:txBody>
      </p:sp>
      <p:sp>
        <p:nvSpPr>
          <p:cNvPr id="7" name="Text 5"/>
          <p:cNvSpPr/>
          <p:nvPr/>
        </p:nvSpPr>
        <p:spPr>
          <a:xfrm>
            <a:off x="826769" y="3343275"/>
            <a:ext cx="5103784"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Occupancy intent, loan program eligibility, property characteristics, and actual use patterns must genuinely support this classification. Lower down payment requirements may apply when truly eligible.</a:t>
            </a:r>
            <a:endParaRPr lang="en-US" sz="1300" dirty="0"/>
          </a:p>
        </p:txBody>
      </p:sp>
      <p:sp>
        <p:nvSpPr>
          <p:cNvPr id="8" name="Shape 6"/>
          <p:cNvSpPr/>
          <p:nvPr/>
        </p:nvSpPr>
        <p:spPr>
          <a:xfrm>
            <a:off x="6095848" y="2820293"/>
            <a:ext cx="5434373" cy="1482130"/>
          </a:xfrm>
          <a:prstGeom prst="rect">
            <a:avLst/>
          </a:prstGeom>
          <a:solidFill>
            <a:srgbClr val="E9ECF2"/>
          </a:solidFill>
          <a:ln/>
        </p:spPr>
      </p:sp>
      <p:sp>
        <p:nvSpPr>
          <p:cNvPr id="9" name="Shape 7"/>
          <p:cNvSpPr/>
          <p:nvPr/>
        </p:nvSpPr>
        <p:spPr>
          <a:xfrm>
            <a:off x="6095848" y="2820293"/>
            <a:ext cx="19050" cy="1482130"/>
          </a:xfrm>
          <a:prstGeom prst="roundRect">
            <a:avLst>
              <a:gd name="adj" fmla="val 130229"/>
            </a:avLst>
          </a:prstGeom>
          <a:solidFill>
            <a:srgbClr val="CFD2D8"/>
          </a:solidFill>
          <a:ln/>
        </p:spPr>
      </p:sp>
      <p:sp>
        <p:nvSpPr>
          <p:cNvPr id="10" name="Text 8"/>
          <p:cNvSpPr/>
          <p:nvPr/>
        </p:nvSpPr>
        <p:spPr>
          <a:xfrm>
            <a:off x="6261142" y="2985591"/>
            <a:ext cx="5103784"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Investment Property</a:t>
            </a:r>
            <a:endParaRPr lang="en-US" sz="1600" dirty="0"/>
          </a:p>
        </p:txBody>
      </p:sp>
      <p:sp>
        <p:nvSpPr>
          <p:cNvPr id="11" name="Text 9"/>
          <p:cNvSpPr/>
          <p:nvPr/>
        </p:nvSpPr>
        <p:spPr>
          <a:xfrm>
            <a:off x="6261142" y="3343275"/>
            <a:ext cx="5103784"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If your primary purpose is rental income and portfolio growth — with limited personal use — this is the accurate classification. Higher down payment and reserves are typically required.</a:t>
            </a:r>
            <a:endParaRPr lang="en-US" sz="1300" dirty="0"/>
          </a:p>
        </p:txBody>
      </p:sp>
      <p:sp>
        <p:nvSpPr>
          <p:cNvPr id="12" name="Text 10"/>
          <p:cNvSpPr/>
          <p:nvPr/>
        </p:nvSpPr>
        <p:spPr>
          <a:xfrm>
            <a:off x="661475" y="4488458"/>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 factors that determine which category applies include: your occupancy intent, rental plans, the property's characteristics, and the specific program requirements of the loan you're pursuing. The truthful intended use of the property drives the conversation — not the outcome you'd prefer.</a:t>
            </a:r>
            <a:endParaRPr lang="en-US" sz="1300" dirty="0"/>
          </a:p>
        </p:txBody>
      </p:sp>
      <p:sp>
        <p:nvSpPr>
          <p:cNvPr id="13" name="Shape 11"/>
          <p:cNvSpPr/>
          <p:nvPr/>
        </p:nvSpPr>
        <p:spPr>
          <a:xfrm>
            <a:off x="661475" y="5203726"/>
            <a:ext cx="10868745" cy="661293"/>
          </a:xfrm>
          <a:prstGeom prst="roundRect">
            <a:avLst>
              <a:gd name="adj" fmla="val 3752"/>
            </a:avLst>
          </a:prstGeom>
          <a:solidFill>
            <a:srgbClr val="D7DFF4"/>
          </a:solidFill>
          <a:ln/>
        </p:spPr>
      </p:sp>
      <p:pic>
        <p:nvPicPr>
          <p:cNvPr id="14" name="Image 0" descr="preencoded.png">    </p:cNvPr>
          <p:cNvPicPr>
            <a:picLocks noChangeAspect="1"/>
          </p:cNvPicPr>
          <p:nvPr/>
        </p:nvPicPr>
        <p:blipFill>
          <a:blip r:embed="rId1"/>
          <a:stretch>
            <a:fillRect/>
          </a:stretch>
        </p:blipFill>
        <p:spPr>
          <a:xfrm>
            <a:off x="826769" y="5443438"/>
            <a:ext cx="206667" cy="165298"/>
          </a:xfrm>
          <a:prstGeom prst="rect">
            <a:avLst/>
          </a:prstGeom>
        </p:spPr>
      </p:pic>
      <p:sp>
        <p:nvSpPr>
          <p:cNvPr id="15" name="Text 12"/>
          <p:cNvSpPr/>
          <p:nvPr/>
        </p:nvSpPr>
        <p:spPr>
          <a:xfrm>
            <a:off x="1198731" y="5410299"/>
            <a:ext cx="10775780" cy="264616"/>
          </a:xfrm>
          <a:prstGeom prst="rect">
            <a:avLst/>
          </a:prstGeom>
          <a:noFill/>
          <a:ln/>
        </p:spPr>
        <p:txBody>
          <a:bodyPr wrap="none" lIns="0" tIns="0" rIns="0" bIns="0" rtlCol="0" anchor="t"/>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You don't pick the box that gives you the best deal. You explain the plan honestly — and let the loan structure follow the facts.</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662285"/>
            <a:ext cx="10868745" cy="439241"/>
          </a:xfrm>
          <a:prstGeom prst="rect">
            <a:avLst/>
          </a:prstGeom>
          <a:noFill/>
          <a:ln/>
        </p:spPr>
        <p:txBody>
          <a:bodyPr wrap="none" lIns="0" tIns="0" rIns="0" bIns="0" rtlCol="0" anchor="t"/>
          <a:lstStyle/>
          <a:p>
            <a:pPr algn="l" indent="0" marL="0">
              <a:lnSpc>
                <a:spcPct val="104000"/>
              </a:lnSpc>
              <a:buNone/>
            </a:pPr>
            <a:r>
              <a:rPr lang="en-US" sz="2750" dirty="0">
                <a:solidFill>
                  <a:srgbClr val="3257B8"/>
                </a:solidFill>
                <a:latin typeface="Roboto Slab" pitchFamily="34" charset="0"/>
                <a:ea typeface="Roboto Slab" pitchFamily="34" charset="-122"/>
                <a:cs typeface="Roboto Slab" pitchFamily="34" charset="-120"/>
              </a:rPr>
              <a:t>The Biggest Mistakes STR Buyers Make</a:t>
            </a:r>
            <a:endParaRPr lang="en-US" sz="2750" dirty="0"/>
          </a:p>
        </p:txBody>
      </p:sp>
      <p:sp>
        <p:nvSpPr>
          <p:cNvPr id="3" name="Text 1"/>
          <p:cNvSpPr/>
          <p:nvPr/>
        </p:nvSpPr>
        <p:spPr>
          <a:xfrm>
            <a:off x="661475" y="1340445"/>
            <a:ext cx="10868745" cy="416123"/>
          </a:xfrm>
          <a:prstGeom prst="rect">
            <a:avLst/>
          </a:prstGeom>
          <a:noFill/>
          <a:ln/>
        </p:spPr>
        <p:txBody>
          <a:bodyPr wrap="square" lIns="0" tIns="0" rIns="0" bIns="0" rtlCol="0" anchor="t">
            <a:normAutofit/>
          </a:bodyPr>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These aren't edge cases. These are patterns that repeat constantly in the STR financing world. Knowing them in advance puts you ahead of the majority of buyers entering this market.</a:t>
            </a:r>
            <a:endParaRPr lang="en-US" sz="1100" dirty="0"/>
          </a:p>
        </p:txBody>
      </p:sp>
      <p:sp>
        <p:nvSpPr>
          <p:cNvPr id="4" name="Shape 2"/>
          <p:cNvSpPr/>
          <p:nvPr/>
        </p:nvSpPr>
        <p:spPr>
          <a:xfrm>
            <a:off x="661475" y="1890911"/>
            <a:ext cx="316301" cy="316309"/>
          </a:xfrm>
          <a:prstGeom prst="roundRect">
            <a:avLst>
              <a:gd name="adj" fmla="val 6667"/>
            </a:avLst>
          </a:prstGeom>
          <a:solidFill>
            <a:srgbClr val="E9ECF2"/>
          </a:solidFill>
          <a:ln/>
        </p:spPr>
      </p:sp>
      <p:sp>
        <p:nvSpPr>
          <p:cNvPr id="5" name="Text 3"/>
          <p:cNvSpPr/>
          <p:nvPr/>
        </p:nvSpPr>
        <p:spPr>
          <a:xfrm>
            <a:off x="714208" y="1917303"/>
            <a:ext cx="210835" cy="263525"/>
          </a:xfrm>
          <a:prstGeom prst="rect">
            <a:avLst/>
          </a:prstGeom>
          <a:noFill/>
          <a:ln/>
        </p:spPr>
        <p:txBody>
          <a:bodyPr wrap="none" lIns="0" tIns="0" rIns="0" bIns="0" rtlCol="0" anchor="ctr"/>
          <a:lstStyle/>
          <a:p>
            <a:pPr algn="ctr" indent="0" marL="0">
              <a:lnSpc>
                <a:spcPct val="100000"/>
              </a:lnSpc>
              <a:buNone/>
            </a:pPr>
            <a:r>
              <a:rPr lang="en-US" sz="1650" dirty="0">
                <a:solidFill>
                  <a:srgbClr val="15213F"/>
                </a:solidFill>
                <a:latin typeface="Roboto Slab" pitchFamily="34" charset="0"/>
                <a:ea typeface="Roboto Slab" pitchFamily="34" charset="-122"/>
                <a:cs typeface="Roboto Slab" pitchFamily="34" charset="-120"/>
              </a:rPr>
              <a:t>1</a:t>
            </a:r>
            <a:endParaRPr lang="en-US" sz="1650" dirty="0"/>
          </a:p>
        </p:txBody>
      </p:sp>
      <p:sp>
        <p:nvSpPr>
          <p:cNvPr id="6" name="Text 4"/>
          <p:cNvSpPr/>
          <p:nvPr/>
        </p:nvSpPr>
        <p:spPr>
          <a:xfrm>
            <a:off x="1097233" y="1939230"/>
            <a:ext cx="10432987"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Shopping Before Understanding Financing</a:t>
            </a:r>
            <a:endParaRPr lang="en-US" sz="1350" dirty="0"/>
          </a:p>
        </p:txBody>
      </p:sp>
      <p:sp>
        <p:nvSpPr>
          <p:cNvPr id="7" name="Text 5"/>
          <p:cNvSpPr/>
          <p:nvPr/>
        </p:nvSpPr>
        <p:spPr>
          <a:xfrm>
            <a:off x="1097233" y="2230438"/>
            <a:ext cx="10432987"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Falling in love with a property before knowing what you can qualify for — or at what terms — is a recipe for disappointment.</a:t>
            </a:r>
            <a:endParaRPr lang="en-US" sz="1100" dirty="0"/>
          </a:p>
        </p:txBody>
      </p:sp>
      <p:sp>
        <p:nvSpPr>
          <p:cNvPr id="8" name="Shape 6"/>
          <p:cNvSpPr/>
          <p:nvPr/>
        </p:nvSpPr>
        <p:spPr>
          <a:xfrm>
            <a:off x="661475" y="2677418"/>
            <a:ext cx="316301" cy="316309"/>
          </a:xfrm>
          <a:prstGeom prst="roundRect">
            <a:avLst>
              <a:gd name="adj" fmla="val 6667"/>
            </a:avLst>
          </a:prstGeom>
          <a:solidFill>
            <a:srgbClr val="E9ECF2"/>
          </a:solidFill>
          <a:ln/>
        </p:spPr>
      </p:sp>
      <p:sp>
        <p:nvSpPr>
          <p:cNvPr id="9" name="Text 7"/>
          <p:cNvSpPr/>
          <p:nvPr/>
        </p:nvSpPr>
        <p:spPr>
          <a:xfrm>
            <a:off x="714208" y="2703810"/>
            <a:ext cx="210835" cy="263525"/>
          </a:xfrm>
          <a:prstGeom prst="rect">
            <a:avLst/>
          </a:prstGeom>
          <a:noFill/>
          <a:ln/>
        </p:spPr>
        <p:txBody>
          <a:bodyPr wrap="none" lIns="0" tIns="0" rIns="0" bIns="0" rtlCol="0" anchor="ctr"/>
          <a:lstStyle/>
          <a:p>
            <a:pPr algn="ctr" indent="0" marL="0">
              <a:lnSpc>
                <a:spcPct val="100000"/>
              </a:lnSpc>
              <a:buNone/>
            </a:pPr>
            <a:r>
              <a:rPr lang="en-US" sz="1650" dirty="0">
                <a:solidFill>
                  <a:srgbClr val="15213F"/>
                </a:solidFill>
                <a:latin typeface="Roboto Slab" pitchFamily="34" charset="0"/>
                <a:ea typeface="Roboto Slab" pitchFamily="34" charset="-122"/>
                <a:cs typeface="Roboto Slab" pitchFamily="34" charset="-120"/>
              </a:rPr>
              <a:t>2</a:t>
            </a:r>
            <a:endParaRPr lang="en-US" sz="1650" dirty="0"/>
          </a:p>
        </p:txBody>
      </p:sp>
      <p:sp>
        <p:nvSpPr>
          <p:cNvPr id="10" name="Text 8"/>
          <p:cNvSpPr/>
          <p:nvPr/>
        </p:nvSpPr>
        <p:spPr>
          <a:xfrm>
            <a:off x="1097233" y="2725738"/>
            <a:ext cx="10432987"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Overestimating Rental Income</a:t>
            </a:r>
            <a:endParaRPr lang="en-US" sz="1350" dirty="0"/>
          </a:p>
        </p:txBody>
      </p:sp>
      <p:sp>
        <p:nvSpPr>
          <p:cNvPr id="11" name="Text 9"/>
          <p:cNvSpPr/>
          <p:nvPr/>
        </p:nvSpPr>
        <p:spPr>
          <a:xfrm>
            <a:off x="1097233" y="3016945"/>
            <a:ext cx="10432987"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Using best-case projections rather than realistic, comparable market data leads to a plan that can't sustain itself.</a:t>
            </a:r>
            <a:endParaRPr lang="en-US" sz="1100" dirty="0"/>
          </a:p>
        </p:txBody>
      </p:sp>
      <p:sp>
        <p:nvSpPr>
          <p:cNvPr id="12" name="Shape 10"/>
          <p:cNvSpPr/>
          <p:nvPr/>
        </p:nvSpPr>
        <p:spPr>
          <a:xfrm>
            <a:off x="661475" y="3463925"/>
            <a:ext cx="316301" cy="316309"/>
          </a:xfrm>
          <a:prstGeom prst="roundRect">
            <a:avLst>
              <a:gd name="adj" fmla="val 6667"/>
            </a:avLst>
          </a:prstGeom>
          <a:solidFill>
            <a:srgbClr val="E9ECF2"/>
          </a:solidFill>
          <a:ln/>
        </p:spPr>
      </p:sp>
      <p:sp>
        <p:nvSpPr>
          <p:cNvPr id="13" name="Text 11"/>
          <p:cNvSpPr/>
          <p:nvPr/>
        </p:nvSpPr>
        <p:spPr>
          <a:xfrm>
            <a:off x="714208" y="3490317"/>
            <a:ext cx="210835" cy="263525"/>
          </a:xfrm>
          <a:prstGeom prst="rect">
            <a:avLst/>
          </a:prstGeom>
          <a:noFill/>
          <a:ln/>
        </p:spPr>
        <p:txBody>
          <a:bodyPr wrap="none" lIns="0" tIns="0" rIns="0" bIns="0" rtlCol="0" anchor="ctr"/>
          <a:lstStyle/>
          <a:p>
            <a:pPr algn="ctr" indent="0" marL="0">
              <a:lnSpc>
                <a:spcPct val="100000"/>
              </a:lnSpc>
              <a:buNone/>
            </a:pPr>
            <a:r>
              <a:rPr lang="en-US" sz="1650" dirty="0">
                <a:solidFill>
                  <a:srgbClr val="15213F"/>
                </a:solidFill>
                <a:latin typeface="Roboto Slab" pitchFamily="34" charset="0"/>
                <a:ea typeface="Roboto Slab" pitchFamily="34" charset="-122"/>
                <a:cs typeface="Roboto Slab" pitchFamily="34" charset="-120"/>
              </a:rPr>
              <a:t>3</a:t>
            </a:r>
            <a:endParaRPr lang="en-US" sz="1650" dirty="0"/>
          </a:p>
        </p:txBody>
      </p:sp>
      <p:sp>
        <p:nvSpPr>
          <p:cNvPr id="14" name="Text 12"/>
          <p:cNvSpPr/>
          <p:nvPr/>
        </p:nvSpPr>
        <p:spPr>
          <a:xfrm>
            <a:off x="1097233" y="3512245"/>
            <a:ext cx="10432987"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Underestimating Expenses</a:t>
            </a:r>
            <a:endParaRPr lang="en-US" sz="1350" dirty="0"/>
          </a:p>
        </p:txBody>
      </p:sp>
      <p:sp>
        <p:nvSpPr>
          <p:cNvPr id="15" name="Text 13"/>
          <p:cNvSpPr/>
          <p:nvPr/>
        </p:nvSpPr>
        <p:spPr>
          <a:xfrm>
            <a:off x="1097233" y="3803452"/>
            <a:ext cx="10432987"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Management fees, insurance, maintenance, utilities, and reserves are real costs that must be built into every cash flow analysis.</a:t>
            </a:r>
            <a:endParaRPr lang="en-US" sz="1100" dirty="0"/>
          </a:p>
        </p:txBody>
      </p:sp>
      <p:sp>
        <p:nvSpPr>
          <p:cNvPr id="16" name="Shape 14"/>
          <p:cNvSpPr/>
          <p:nvPr/>
        </p:nvSpPr>
        <p:spPr>
          <a:xfrm>
            <a:off x="661475" y="4250432"/>
            <a:ext cx="316301" cy="316309"/>
          </a:xfrm>
          <a:prstGeom prst="roundRect">
            <a:avLst>
              <a:gd name="adj" fmla="val 6667"/>
            </a:avLst>
          </a:prstGeom>
          <a:solidFill>
            <a:srgbClr val="E9ECF2"/>
          </a:solidFill>
          <a:ln/>
        </p:spPr>
      </p:sp>
      <p:sp>
        <p:nvSpPr>
          <p:cNvPr id="17" name="Text 15"/>
          <p:cNvSpPr/>
          <p:nvPr/>
        </p:nvSpPr>
        <p:spPr>
          <a:xfrm>
            <a:off x="714208" y="4276824"/>
            <a:ext cx="210835" cy="263525"/>
          </a:xfrm>
          <a:prstGeom prst="rect">
            <a:avLst/>
          </a:prstGeom>
          <a:noFill/>
          <a:ln/>
        </p:spPr>
        <p:txBody>
          <a:bodyPr wrap="none" lIns="0" tIns="0" rIns="0" bIns="0" rtlCol="0" anchor="ctr"/>
          <a:lstStyle/>
          <a:p>
            <a:pPr algn="ctr" indent="0" marL="0">
              <a:lnSpc>
                <a:spcPct val="100000"/>
              </a:lnSpc>
              <a:buNone/>
            </a:pPr>
            <a:r>
              <a:rPr lang="en-US" sz="1650" dirty="0">
                <a:solidFill>
                  <a:srgbClr val="15213F"/>
                </a:solidFill>
                <a:latin typeface="Roboto Slab" pitchFamily="34" charset="0"/>
                <a:ea typeface="Roboto Slab" pitchFamily="34" charset="-122"/>
                <a:cs typeface="Roboto Slab" pitchFamily="34" charset="-120"/>
              </a:rPr>
              <a:t>4</a:t>
            </a:r>
            <a:endParaRPr lang="en-US" sz="1650" dirty="0"/>
          </a:p>
        </p:txBody>
      </p:sp>
      <p:sp>
        <p:nvSpPr>
          <p:cNvPr id="18" name="Text 16"/>
          <p:cNvSpPr/>
          <p:nvPr/>
        </p:nvSpPr>
        <p:spPr>
          <a:xfrm>
            <a:off x="1097233" y="4298752"/>
            <a:ext cx="10432987"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Spending Every Dollar at Closing</a:t>
            </a:r>
            <a:endParaRPr lang="en-US" sz="1350" dirty="0"/>
          </a:p>
        </p:txBody>
      </p:sp>
      <p:sp>
        <p:nvSpPr>
          <p:cNvPr id="19" name="Text 17"/>
          <p:cNvSpPr/>
          <p:nvPr/>
        </p:nvSpPr>
        <p:spPr>
          <a:xfrm>
            <a:off x="1097233" y="4589959"/>
            <a:ext cx="10432987"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Arriving at closing with no reserves leaves zero margin for the inevitable — a slow season, a broken HVAC, or an unexpected repair.</a:t>
            </a:r>
            <a:endParaRPr lang="en-US" sz="1100" dirty="0"/>
          </a:p>
        </p:txBody>
      </p:sp>
      <p:sp>
        <p:nvSpPr>
          <p:cNvPr id="20" name="Shape 18"/>
          <p:cNvSpPr/>
          <p:nvPr/>
        </p:nvSpPr>
        <p:spPr>
          <a:xfrm>
            <a:off x="661475" y="5036939"/>
            <a:ext cx="316301" cy="316309"/>
          </a:xfrm>
          <a:prstGeom prst="roundRect">
            <a:avLst>
              <a:gd name="adj" fmla="val 6667"/>
            </a:avLst>
          </a:prstGeom>
          <a:solidFill>
            <a:srgbClr val="E9ECF2"/>
          </a:solidFill>
          <a:ln/>
        </p:spPr>
      </p:sp>
      <p:sp>
        <p:nvSpPr>
          <p:cNvPr id="21" name="Text 19"/>
          <p:cNvSpPr/>
          <p:nvPr/>
        </p:nvSpPr>
        <p:spPr>
          <a:xfrm>
            <a:off x="714208" y="5063331"/>
            <a:ext cx="210835" cy="263525"/>
          </a:xfrm>
          <a:prstGeom prst="rect">
            <a:avLst/>
          </a:prstGeom>
          <a:noFill/>
          <a:ln/>
        </p:spPr>
        <p:txBody>
          <a:bodyPr wrap="none" lIns="0" tIns="0" rIns="0" bIns="0" rtlCol="0" anchor="ctr"/>
          <a:lstStyle/>
          <a:p>
            <a:pPr algn="ctr" indent="0" marL="0">
              <a:lnSpc>
                <a:spcPct val="100000"/>
              </a:lnSpc>
              <a:buNone/>
            </a:pPr>
            <a:r>
              <a:rPr lang="en-US" sz="1650" dirty="0">
                <a:solidFill>
                  <a:srgbClr val="15213F"/>
                </a:solidFill>
                <a:latin typeface="Roboto Slab" pitchFamily="34" charset="0"/>
                <a:ea typeface="Roboto Slab" pitchFamily="34" charset="-122"/>
                <a:cs typeface="Roboto Slab" pitchFamily="34" charset="-120"/>
              </a:rPr>
              <a:t>5</a:t>
            </a:r>
            <a:endParaRPr lang="en-US" sz="1650" dirty="0"/>
          </a:p>
        </p:txBody>
      </p:sp>
      <p:sp>
        <p:nvSpPr>
          <p:cNvPr id="22" name="Text 20"/>
          <p:cNvSpPr/>
          <p:nvPr/>
        </p:nvSpPr>
        <p:spPr>
          <a:xfrm>
            <a:off x="1097233" y="5085259"/>
            <a:ext cx="10432987" cy="219571"/>
          </a:xfrm>
          <a:prstGeom prst="rect">
            <a:avLst/>
          </a:prstGeom>
          <a:noFill/>
          <a:ln/>
        </p:spPr>
        <p:txBody>
          <a:bodyPr wrap="none" lIns="0" tIns="0" rIns="0" bIns="0" rtlCol="0" anchor="t"/>
          <a:lstStyle/>
          <a:p>
            <a:pPr algn="l" indent="0" marL="0">
              <a:lnSpc>
                <a:spcPct val="104000"/>
              </a:lnSpc>
              <a:buNone/>
            </a:pPr>
            <a:r>
              <a:rPr lang="en-US" sz="1350" dirty="0">
                <a:solidFill>
                  <a:srgbClr val="15213F"/>
                </a:solidFill>
                <a:latin typeface="Roboto Slab" pitchFamily="34" charset="0"/>
                <a:ea typeface="Roboto Slab" pitchFamily="34" charset="-122"/>
                <a:cs typeface="Roboto Slab" pitchFamily="34" charset="-120"/>
              </a:rPr>
              <a:t>Waiting Until Under Contract to Call the Lender</a:t>
            </a:r>
            <a:endParaRPr lang="en-US" sz="1350" dirty="0"/>
          </a:p>
        </p:txBody>
      </p:sp>
      <p:sp>
        <p:nvSpPr>
          <p:cNvPr id="23" name="Text 21"/>
          <p:cNvSpPr/>
          <p:nvPr/>
        </p:nvSpPr>
        <p:spPr>
          <a:xfrm>
            <a:off x="1097233" y="5376466"/>
            <a:ext cx="10432987"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This is the most preventable mistake of all. The financing conversation should happen before the property search — not after an accepted offer.</a:t>
            </a:r>
            <a:endParaRPr lang="en-US" sz="1100" dirty="0"/>
          </a:p>
        </p:txBody>
      </p:sp>
      <p:sp>
        <p:nvSpPr>
          <p:cNvPr id="24" name="Shape 22"/>
          <p:cNvSpPr/>
          <p:nvPr/>
        </p:nvSpPr>
        <p:spPr>
          <a:xfrm>
            <a:off x="661475" y="5718870"/>
            <a:ext cx="19050" cy="476647"/>
          </a:xfrm>
          <a:prstGeom prst="roundRect">
            <a:avLst>
              <a:gd name="adj" fmla="val 59999"/>
            </a:avLst>
          </a:prstGeom>
          <a:solidFill>
            <a:srgbClr val="3257B8"/>
          </a:solidFill>
          <a:ln/>
        </p:spPr>
      </p:sp>
      <p:sp>
        <p:nvSpPr>
          <p:cNvPr id="25" name="Text 23"/>
          <p:cNvSpPr/>
          <p:nvPr/>
        </p:nvSpPr>
        <p:spPr>
          <a:xfrm>
            <a:off x="872309" y="5853212"/>
            <a:ext cx="11267495" cy="208062"/>
          </a:xfrm>
          <a:prstGeom prst="rect">
            <a:avLst/>
          </a:prstGeom>
          <a:noFill/>
          <a:ln/>
        </p:spPr>
        <p:txBody>
          <a:bodyPr wrap="none" lIns="0" tIns="0" rIns="0" bIns="0" rtlCol="0" anchor="t"/>
          <a:lstStyle/>
          <a:p>
            <a:pPr algn="l" indent="0" marL="0">
              <a:lnSpc>
                <a:spcPct val="123000"/>
              </a:lnSpc>
              <a:buNone/>
            </a:pPr>
            <a:r>
              <a:rPr lang="en-US" sz="1100" dirty="0">
                <a:solidFill>
                  <a:srgbClr val="15213F"/>
                </a:solidFill>
                <a:latin typeface="Roboto" pitchFamily="34" charset="0"/>
                <a:ea typeface="Roboto" pitchFamily="34" charset="-122"/>
                <a:cs typeface="Roboto" pitchFamily="34" charset="-120"/>
              </a:rPr>
              <a:t>"Number eight is why we're recording this." — Scotty Hudspeth</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625475"/>
            <a:ext cx="10868745" cy="361752"/>
          </a:xfrm>
          <a:prstGeom prst="rect">
            <a:avLst/>
          </a:prstGeom>
          <a:noFill/>
          <a:ln/>
        </p:spPr>
        <p:txBody>
          <a:bodyPr wrap="none" lIns="0" tIns="0" rIns="0" bIns="0" rtlCol="0" anchor="t"/>
          <a:lstStyle/>
          <a:p>
            <a:pPr algn="l" indent="0" marL="0">
              <a:lnSpc>
                <a:spcPct val="104000"/>
              </a:lnSpc>
              <a:buNone/>
            </a:pPr>
            <a:r>
              <a:rPr lang="en-US" sz="2250" dirty="0">
                <a:solidFill>
                  <a:srgbClr val="3257B8"/>
                </a:solidFill>
                <a:latin typeface="Roboto Slab" pitchFamily="34" charset="0"/>
                <a:ea typeface="Roboto Slab" pitchFamily="34" charset="-122"/>
                <a:cs typeface="Roboto Slab" pitchFamily="34" charset="-120"/>
              </a:rPr>
              <a:t>What Makes an STR Deal Financeable?</a:t>
            </a:r>
            <a:endParaRPr lang="en-US" sz="2250" dirty="0"/>
          </a:p>
        </p:txBody>
      </p:sp>
      <p:sp>
        <p:nvSpPr>
          <p:cNvPr id="3" name="Text 1"/>
          <p:cNvSpPr/>
          <p:nvPr/>
        </p:nvSpPr>
        <p:spPr>
          <a:xfrm>
            <a:off x="661475" y="1149251"/>
            <a:ext cx="10868745" cy="314920"/>
          </a:xfrm>
          <a:prstGeom prst="rect">
            <a:avLst/>
          </a:prstGeom>
          <a:noFill/>
          <a:ln/>
        </p:spPr>
        <p:txBody>
          <a:bodyPr wrap="square" lIns="0" tIns="0" rIns="0" bIns="0" rtlCol="0" anchor="t">
            <a:normAutofit/>
          </a:bodyPr>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Two cabins can look nearly identical online — same price range, same amenities, same mountain views. But their financing picture can be completely different. Here's why every deal needs to be evaluated on its own terms.</a:t>
            </a:r>
            <a:endParaRPr lang="en-US" sz="900" dirty="0"/>
          </a:p>
        </p:txBody>
      </p:sp>
      <p:pic>
        <p:nvPicPr>
          <p:cNvPr id="4" name="Image 0" descr="preencoded.png">    </p:cNvPr>
          <p:cNvPicPr>
            <a:picLocks noChangeAspect="1"/>
          </p:cNvPicPr>
          <p:nvPr/>
        </p:nvPicPr>
        <p:blipFill>
          <a:blip r:embed="rId1"/>
          <a:stretch>
            <a:fillRect/>
          </a:stretch>
        </p:blipFill>
        <p:spPr>
          <a:xfrm>
            <a:off x="661475" y="1555254"/>
            <a:ext cx="7608102" cy="4246463"/>
          </a:xfrm>
          <a:prstGeom prst="rect">
            <a:avLst/>
          </a:prstGeom>
        </p:spPr>
      </p:pic>
      <p:sp>
        <p:nvSpPr>
          <p:cNvPr id="5" name="Shape 2"/>
          <p:cNvSpPr/>
          <p:nvPr/>
        </p:nvSpPr>
        <p:spPr>
          <a:xfrm>
            <a:off x="661475" y="5892800"/>
            <a:ext cx="12700" cy="339626"/>
          </a:xfrm>
          <a:prstGeom prst="roundRect">
            <a:avLst>
              <a:gd name="adj" fmla="val 59999"/>
            </a:avLst>
          </a:prstGeom>
          <a:solidFill>
            <a:srgbClr val="3257B8"/>
          </a:solidFill>
          <a:ln/>
        </p:spPr>
      </p:sp>
      <p:sp>
        <p:nvSpPr>
          <p:cNvPr id="6" name="Text 3"/>
          <p:cNvSpPr/>
          <p:nvPr/>
        </p:nvSpPr>
        <p:spPr>
          <a:xfrm>
            <a:off x="835103" y="5983883"/>
            <a:ext cx="11304702" cy="157460"/>
          </a:xfrm>
          <a:prstGeom prst="rect">
            <a:avLst/>
          </a:prstGeom>
          <a:noFill/>
          <a:ln/>
        </p:spPr>
        <p:txBody>
          <a:bodyPr wrap="none" lIns="0" tIns="0" rIns="0" bIns="0" rtlCol="0" anchor="t"/>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"The property matters. The borrower matters. The program matters. That's exactly why you need a specialist." — Scotty Hudspeth</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645418"/>
            <a:ext cx="10868745" cy="361752"/>
          </a:xfrm>
          <a:prstGeom prst="rect">
            <a:avLst/>
          </a:prstGeom>
          <a:noFill/>
          <a:ln/>
        </p:spPr>
        <p:txBody>
          <a:bodyPr wrap="none" lIns="0" tIns="0" rIns="0" bIns="0" rtlCol="0" anchor="t"/>
          <a:lstStyle/>
          <a:p>
            <a:pPr algn="l" indent="0" marL="0">
              <a:lnSpc>
                <a:spcPct val="104000"/>
              </a:lnSpc>
              <a:buNone/>
            </a:pPr>
            <a:r>
              <a:rPr lang="en-US" sz="2250" dirty="0">
                <a:solidFill>
                  <a:srgbClr val="3257B8"/>
                </a:solidFill>
                <a:latin typeface="Roboto Slab" pitchFamily="34" charset="0"/>
                <a:ea typeface="Roboto Slab" pitchFamily="34" charset="-122"/>
                <a:cs typeface="Roboto Slab" pitchFamily="34" charset="-120"/>
              </a:rPr>
              <a:t>The Simple 3-Step STR Plan</a:t>
            </a:r>
            <a:endParaRPr lang="en-US" sz="2250" dirty="0"/>
          </a:p>
        </p:txBody>
      </p:sp>
      <p:sp>
        <p:nvSpPr>
          <p:cNvPr id="3" name="Text 1"/>
          <p:cNvSpPr/>
          <p:nvPr/>
        </p:nvSpPr>
        <p:spPr>
          <a:xfrm>
            <a:off x="661475" y="1169194"/>
            <a:ext cx="11478330" cy="157460"/>
          </a:xfrm>
          <a:prstGeom prst="rect">
            <a:avLst/>
          </a:prstGeom>
          <a:noFill/>
          <a:ln/>
        </p:spPr>
        <p:txBody>
          <a:bodyPr wrap="none" lIns="0" tIns="0" rIns="0" bIns="0" rtlCol="0" anchor="t"/>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Whether you're watching from Ohio, Florida, New York, or anywhere else — this is the framework that turns a cabin dream into a fundable, actionable investment plan. Three steps. In order. Every time.</a:t>
            </a:r>
            <a:endParaRPr lang="en-US" sz="900" dirty="0"/>
          </a:p>
        </p:txBody>
      </p:sp>
      <p:pic>
        <p:nvPicPr>
          <p:cNvPr id="4" name="Image 0" descr="preencoded.png">    </p:cNvPr>
          <p:cNvPicPr>
            <a:picLocks noChangeAspect="1"/>
          </p:cNvPicPr>
          <p:nvPr/>
        </p:nvPicPr>
        <p:blipFill>
          <a:blip r:embed="rId1"/>
          <a:stretch>
            <a:fillRect/>
          </a:stretch>
        </p:blipFill>
        <p:spPr>
          <a:xfrm>
            <a:off x="2291797" y="1417737"/>
            <a:ext cx="7608102" cy="3339802"/>
          </a:xfrm>
          <a:prstGeom prst="rect">
            <a:avLst/>
          </a:prstGeom>
        </p:spPr>
      </p:pic>
      <p:sp>
        <p:nvSpPr>
          <p:cNvPr id="5" name="Text 2"/>
          <p:cNvSpPr/>
          <p:nvPr/>
        </p:nvSpPr>
        <p:spPr>
          <a:xfrm>
            <a:off x="3582444" y="3846297"/>
            <a:ext cx="1333616" cy="206093"/>
          </a:xfrm>
          <a:prstGeom prst="rect">
            <a:avLst/>
          </a:prstGeom>
          <a:noFill/>
          <a:ln/>
        </p:spPr>
        <p:txBody>
          <a:bodyPr wrap="none" lIns="0" tIns="0" rIns="0" bIns="0" rtlCol="0" anchor="t"/>
          <a:lstStyle/>
          <a:p>
            <a:pPr algn="ctr" indent="0" marL="0">
              <a:lnSpc>
                <a:spcPct val="104000"/>
              </a:lnSpc>
              <a:buNone/>
            </a:pPr>
            <a:r>
              <a:rPr lang="en-US" sz="1250" dirty="0">
                <a:solidFill>
                  <a:srgbClr val="3257B8"/>
                </a:solidFill>
                <a:latin typeface="Roboto Slab" pitchFamily="34" charset="0"/>
                <a:ea typeface="Roboto Slab" pitchFamily="34" charset="-122"/>
                <a:cs typeface="Roboto Slab" pitchFamily="34" charset="-120"/>
              </a:rPr>
              <a:t>Tell the Goal</a:t>
            </a:r>
            <a:endParaRPr lang="en-US" sz="1250" dirty="0"/>
          </a:p>
        </p:txBody>
      </p:sp>
      <p:sp>
        <p:nvSpPr>
          <p:cNvPr id="6" name="Text 3"/>
          <p:cNvSpPr/>
          <p:nvPr/>
        </p:nvSpPr>
        <p:spPr>
          <a:xfrm>
            <a:off x="3582444" y="4111011"/>
            <a:ext cx="1333616" cy="280286"/>
          </a:xfrm>
          <a:prstGeom prst="rect">
            <a:avLst/>
          </a:prstGeom>
          <a:noFill/>
          <a:ln/>
        </p:spPr>
        <p:txBody>
          <a:bodyPr wrap="square" lIns="0" tIns="0" rIns="0" bIns="0" rtlCol="0" anchor="t">
            <a:normAutofit/>
          </a:bodyPr>
          <a:lstStyle/>
          <a:p>
            <a:pPr algn="ctr" indent="0" marL="0">
              <a:lnSpc>
                <a:spcPct val="89000"/>
              </a:lnSpc>
              <a:buNone/>
            </a:pPr>
            <a:r>
              <a:rPr lang="en-US" sz="1000" dirty="0">
                <a:solidFill>
                  <a:srgbClr val="15213F"/>
                </a:solidFill>
                <a:latin typeface="Roboto" pitchFamily="34" charset="0"/>
                <a:ea typeface="Roboto" pitchFamily="34" charset="-122"/>
                <a:cs typeface="Roboto" pitchFamily="34" charset="-120"/>
              </a:rPr>
              <a:t>Personal use, income, or growth?</a:t>
            </a:r>
            <a:endParaRPr lang="en-US" sz="1000" dirty="0"/>
          </a:p>
        </p:txBody>
      </p:sp>
      <p:sp>
        <p:nvSpPr>
          <p:cNvPr id="7" name="Text 4"/>
          <p:cNvSpPr/>
          <p:nvPr/>
        </p:nvSpPr>
        <p:spPr>
          <a:xfrm>
            <a:off x="7326828" y="3795002"/>
            <a:ext cx="1333615" cy="206093"/>
          </a:xfrm>
          <a:prstGeom prst="rect">
            <a:avLst/>
          </a:prstGeom>
          <a:noFill/>
          <a:ln/>
        </p:spPr>
        <p:txBody>
          <a:bodyPr wrap="none" lIns="0" tIns="0" rIns="0" bIns="0" rtlCol="0" anchor="t"/>
          <a:lstStyle/>
          <a:p>
            <a:pPr algn="ctr" indent="0" marL="0">
              <a:lnSpc>
                <a:spcPct val="104000"/>
              </a:lnSpc>
              <a:buNone/>
            </a:pPr>
            <a:r>
              <a:rPr lang="en-US" sz="1250" dirty="0">
                <a:solidFill>
                  <a:srgbClr val="3257B8"/>
                </a:solidFill>
                <a:latin typeface="Roboto Slab" pitchFamily="34" charset="0"/>
                <a:ea typeface="Roboto Slab" pitchFamily="34" charset="-122"/>
                <a:cs typeface="Roboto Slab" pitchFamily="34" charset="-120"/>
              </a:rPr>
              <a:t>Shop with Team</a:t>
            </a:r>
            <a:endParaRPr lang="en-US" sz="1250" dirty="0"/>
          </a:p>
        </p:txBody>
      </p:sp>
      <p:sp>
        <p:nvSpPr>
          <p:cNvPr id="8" name="Text 5"/>
          <p:cNvSpPr/>
          <p:nvPr/>
        </p:nvSpPr>
        <p:spPr>
          <a:xfrm>
            <a:off x="7326828" y="4059717"/>
            <a:ext cx="1333615" cy="280286"/>
          </a:xfrm>
          <a:prstGeom prst="rect">
            <a:avLst/>
          </a:prstGeom>
          <a:noFill/>
          <a:ln/>
        </p:spPr>
        <p:txBody>
          <a:bodyPr wrap="square" lIns="0" tIns="0" rIns="0" bIns="0" rtlCol="0" anchor="t">
            <a:normAutofit/>
          </a:bodyPr>
          <a:lstStyle/>
          <a:p>
            <a:pPr algn="ctr" indent="0" marL="0">
              <a:lnSpc>
                <a:spcPct val="89000"/>
              </a:lnSpc>
              <a:buNone/>
            </a:pPr>
            <a:r>
              <a:rPr lang="en-US" sz="1000" dirty="0">
                <a:solidFill>
                  <a:srgbClr val="15213F"/>
                </a:solidFill>
                <a:latin typeface="Roboto" pitchFamily="34" charset="0"/>
                <a:ea typeface="Roboto" pitchFamily="34" charset="-122"/>
                <a:cs typeface="Roboto" pitchFamily="34" charset="-120"/>
              </a:rPr>
              <a:t>Realtor and buyer aligned on criteria</a:t>
            </a:r>
            <a:endParaRPr lang="en-US" sz="1000" dirty="0"/>
          </a:p>
        </p:txBody>
      </p:sp>
      <p:sp>
        <p:nvSpPr>
          <p:cNvPr id="9" name="Text 6"/>
          <p:cNvSpPr/>
          <p:nvPr/>
        </p:nvSpPr>
        <p:spPr>
          <a:xfrm>
            <a:off x="5465627" y="1767965"/>
            <a:ext cx="1333616" cy="206093"/>
          </a:xfrm>
          <a:prstGeom prst="rect">
            <a:avLst/>
          </a:prstGeom>
          <a:noFill/>
          <a:ln/>
        </p:spPr>
        <p:txBody>
          <a:bodyPr wrap="none" lIns="0" tIns="0" rIns="0" bIns="0" rtlCol="0" anchor="t"/>
          <a:lstStyle/>
          <a:p>
            <a:pPr algn="ctr" indent="0" marL="0">
              <a:lnSpc>
                <a:spcPct val="104000"/>
              </a:lnSpc>
              <a:buNone/>
            </a:pPr>
            <a:r>
              <a:rPr lang="en-US" sz="1250" dirty="0">
                <a:solidFill>
                  <a:srgbClr val="3257B8"/>
                </a:solidFill>
                <a:latin typeface="Roboto Slab" pitchFamily="34" charset="0"/>
                <a:ea typeface="Roboto Slab" pitchFamily="34" charset="-122"/>
                <a:cs typeface="Roboto Slab" pitchFamily="34" charset="-120"/>
              </a:rPr>
              <a:t>Build Financing</a:t>
            </a:r>
            <a:endParaRPr lang="en-US" sz="1250" dirty="0"/>
          </a:p>
        </p:txBody>
      </p:sp>
      <p:sp>
        <p:nvSpPr>
          <p:cNvPr id="10" name="Text 7"/>
          <p:cNvSpPr/>
          <p:nvPr/>
        </p:nvSpPr>
        <p:spPr>
          <a:xfrm>
            <a:off x="5465627" y="2032680"/>
            <a:ext cx="1333616" cy="280286"/>
          </a:xfrm>
          <a:prstGeom prst="rect">
            <a:avLst/>
          </a:prstGeom>
          <a:noFill/>
          <a:ln/>
        </p:spPr>
        <p:txBody>
          <a:bodyPr wrap="square" lIns="0" tIns="0" rIns="0" bIns="0" rtlCol="0" anchor="t">
            <a:normAutofit/>
          </a:bodyPr>
          <a:lstStyle/>
          <a:p>
            <a:pPr algn="ctr" indent="0" marL="0">
              <a:lnSpc>
                <a:spcPct val="89000"/>
              </a:lnSpc>
              <a:buNone/>
            </a:pPr>
            <a:r>
              <a:rPr lang="en-US" sz="1000" dirty="0">
                <a:solidFill>
                  <a:srgbClr val="15213F"/>
                </a:solidFill>
                <a:latin typeface="Roboto" pitchFamily="34" charset="0"/>
                <a:ea typeface="Roboto" pitchFamily="34" charset="-122"/>
                <a:cs typeface="Roboto" pitchFamily="34" charset="-120"/>
              </a:rPr>
              <a:t>Cash, payment plan, realistic numbers</a:t>
            </a:r>
            <a:endParaRPr lang="en-US" sz="1000" dirty="0"/>
          </a:p>
        </p:txBody>
      </p:sp>
      <p:sp>
        <p:nvSpPr>
          <p:cNvPr id="11" name="Shape 8"/>
          <p:cNvSpPr/>
          <p:nvPr/>
        </p:nvSpPr>
        <p:spPr>
          <a:xfrm>
            <a:off x="661475" y="4848622"/>
            <a:ext cx="3568908" cy="933252"/>
          </a:xfrm>
          <a:prstGeom prst="roundRect">
            <a:avLst>
              <a:gd name="adj" fmla="val 1861"/>
            </a:avLst>
          </a:prstGeom>
          <a:solidFill>
            <a:srgbClr val="E9ECF2"/>
          </a:solidFill>
          <a:ln/>
        </p:spPr>
      </p:sp>
      <p:sp>
        <p:nvSpPr>
          <p:cNvPr id="12" name="Text 9"/>
          <p:cNvSpPr/>
          <p:nvPr/>
        </p:nvSpPr>
        <p:spPr>
          <a:xfrm>
            <a:off x="777161" y="4964311"/>
            <a:ext cx="3337536" cy="180876"/>
          </a:xfrm>
          <a:prstGeom prst="rect">
            <a:avLst/>
          </a:prstGeom>
          <a:noFill/>
          <a:ln/>
        </p:spPr>
        <p:txBody>
          <a:bodyPr wrap="none" lIns="0" tIns="0" rIns="0" bIns="0" rtlCol="0" anchor="t"/>
          <a:lstStyle/>
          <a:p>
            <a:pPr algn="l" indent="0" marL="0">
              <a:lnSpc>
                <a:spcPct val="104000"/>
              </a:lnSpc>
              <a:buNone/>
            </a:pPr>
            <a:r>
              <a:rPr lang="en-US" sz="1100" dirty="0">
                <a:solidFill>
                  <a:srgbClr val="15213F"/>
                </a:solidFill>
                <a:latin typeface="Roboto Slab" pitchFamily="34" charset="0"/>
                <a:ea typeface="Roboto Slab" pitchFamily="34" charset="-122"/>
                <a:cs typeface="Roboto Slab" pitchFamily="34" charset="-120"/>
              </a:rPr>
              <a:t>Step 1 — Tell Me the Goal</a:t>
            </a:r>
            <a:endParaRPr lang="en-US" sz="1100" dirty="0"/>
          </a:p>
        </p:txBody>
      </p:sp>
      <p:sp>
        <p:nvSpPr>
          <p:cNvPr id="13" name="Text 10"/>
          <p:cNvSpPr/>
          <p:nvPr/>
        </p:nvSpPr>
        <p:spPr>
          <a:xfrm>
            <a:off x="777161" y="5193804"/>
            <a:ext cx="3337536" cy="472380"/>
          </a:xfrm>
          <a:prstGeom prst="rect">
            <a:avLst/>
          </a:prstGeom>
          <a:noFill/>
          <a:ln/>
        </p:spPr>
        <p:txBody>
          <a:bodyPr wrap="square" lIns="0" tIns="0" rIns="0" bIns="0" rtlCol="0" anchor="t">
            <a:normAutofit/>
          </a:bodyPr>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Personal use? Rental income? Long-term portfolio growth? Your goal shapes every decision that follows — especially the financing structure.</a:t>
            </a:r>
            <a:endParaRPr lang="en-US" sz="900" dirty="0"/>
          </a:p>
        </p:txBody>
      </p:sp>
      <p:sp>
        <p:nvSpPr>
          <p:cNvPr id="14" name="Shape 11"/>
          <p:cNvSpPr/>
          <p:nvPr/>
        </p:nvSpPr>
        <p:spPr>
          <a:xfrm>
            <a:off x="4311344" y="4848622"/>
            <a:ext cx="3568908" cy="933252"/>
          </a:xfrm>
          <a:prstGeom prst="roundRect">
            <a:avLst>
              <a:gd name="adj" fmla="val 1861"/>
            </a:avLst>
          </a:prstGeom>
          <a:solidFill>
            <a:srgbClr val="E9ECF2"/>
          </a:solidFill>
          <a:ln/>
        </p:spPr>
      </p:sp>
      <p:sp>
        <p:nvSpPr>
          <p:cNvPr id="15" name="Text 12"/>
          <p:cNvSpPr/>
          <p:nvPr/>
        </p:nvSpPr>
        <p:spPr>
          <a:xfrm>
            <a:off x="4427030" y="4964311"/>
            <a:ext cx="3337536" cy="180876"/>
          </a:xfrm>
          <a:prstGeom prst="rect">
            <a:avLst/>
          </a:prstGeom>
          <a:noFill/>
          <a:ln/>
        </p:spPr>
        <p:txBody>
          <a:bodyPr wrap="none" lIns="0" tIns="0" rIns="0" bIns="0" rtlCol="0" anchor="t"/>
          <a:lstStyle/>
          <a:p>
            <a:pPr algn="l" indent="0" marL="0">
              <a:lnSpc>
                <a:spcPct val="104000"/>
              </a:lnSpc>
              <a:buNone/>
            </a:pPr>
            <a:r>
              <a:rPr lang="en-US" sz="1100" dirty="0">
                <a:solidFill>
                  <a:srgbClr val="15213F"/>
                </a:solidFill>
                <a:latin typeface="Roboto Slab" pitchFamily="34" charset="0"/>
                <a:ea typeface="Roboto Slab" pitchFamily="34" charset="-122"/>
                <a:cs typeface="Roboto Slab" pitchFamily="34" charset="-120"/>
              </a:rPr>
              <a:t>Step 2 — Build the Financing Plan</a:t>
            </a:r>
            <a:endParaRPr lang="en-US" sz="1100" dirty="0"/>
          </a:p>
        </p:txBody>
      </p:sp>
      <p:sp>
        <p:nvSpPr>
          <p:cNvPr id="16" name="Text 13"/>
          <p:cNvSpPr/>
          <p:nvPr/>
        </p:nvSpPr>
        <p:spPr>
          <a:xfrm>
            <a:off x="4427030" y="5193804"/>
            <a:ext cx="3337536" cy="472380"/>
          </a:xfrm>
          <a:prstGeom prst="rect">
            <a:avLst/>
          </a:prstGeom>
          <a:noFill/>
          <a:ln/>
        </p:spPr>
        <p:txBody>
          <a:bodyPr wrap="square" lIns="0" tIns="0" rIns="0" bIns="0" rtlCol="0" anchor="t">
            <a:normAutofit/>
          </a:bodyPr>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Cash available, estimated payment, loan program, and a realistic income picture. This is the foundation your entire purchase strategy is built on.</a:t>
            </a:r>
            <a:endParaRPr lang="en-US" sz="900" dirty="0"/>
          </a:p>
        </p:txBody>
      </p:sp>
      <p:sp>
        <p:nvSpPr>
          <p:cNvPr id="17" name="Shape 14"/>
          <p:cNvSpPr/>
          <p:nvPr/>
        </p:nvSpPr>
        <p:spPr>
          <a:xfrm>
            <a:off x="7961213" y="4848622"/>
            <a:ext cx="3568908" cy="933252"/>
          </a:xfrm>
          <a:prstGeom prst="roundRect">
            <a:avLst>
              <a:gd name="adj" fmla="val 1861"/>
            </a:avLst>
          </a:prstGeom>
          <a:solidFill>
            <a:srgbClr val="E9ECF2"/>
          </a:solidFill>
          <a:ln/>
        </p:spPr>
      </p:sp>
      <p:sp>
        <p:nvSpPr>
          <p:cNvPr id="18" name="Text 15"/>
          <p:cNvSpPr/>
          <p:nvPr/>
        </p:nvSpPr>
        <p:spPr>
          <a:xfrm>
            <a:off x="8076899" y="4964311"/>
            <a:ext cx="3337536" cy="180876"/>
          </a:xfrm>
          <a:prstGeom prst="rect">
            <a:avLst/>
          </a:prstGeom>
          <a:noFill/>
          <a:ln/>
        </p:spPr>
        <p:txBody>
          <a:bodyPr wrap="none" lIns="0" tIns="0" rIns="0" bIns="0" rtlCol="0" anchor="t"/>
          <a:lstStyle/>
          <a:p>
            <a:pPr algn="l" indent="0" marL="0">
              <a:lnSpc>
                <a:spcPct val="104000"/>
              </a:lnSpc>
              <a:buNone/>
            </a:pPr>
            <a:r>
              <a:rPr lang="en-US" sz="1100" dirty="0">
                <a:solidFill>
                  <a:srgbClr val="15213F"/>
                </a:solidFill>
                <a:latin typeface="Roboto Slab" pitchFamily="34" charset="0"/>
                <a:ea typeface="Roboto Slab" pitchFamily="34" charset="-122"/>
                <a:cs typeface="Roboto Slab" pitchFamily="34" charset="-120"/>
              </a:rPr>
              <a:t>Step 3 — Shop with the Right Team</a:t>
            </a:r>
            <a:endParaRPr lang="en-US" sz="1100" dirty="0"/>
          </a:p>
        </p:txBody>
      </p:sp>
      <p:sp>
        <p:nvSpPr>
          <p:cNvPr id="19" name="Text 16"/>
          <p:cNvSpPr/>
          <p:nvPr/>
        </p:nvSpPr>
        <p:spPr>
          <a:xfrm>
            <a:off x="8076899" y="5193804"/>
            <a:ext cx="3337536" cy="472380"/>
          </a:xfrm>
          <a:prstGeom prst="rect">
            <a:avLst/>
          </a:prstGeom>
          <a:noFill/>
          <a:ln/>
        </p:spPr>
        <p:txBody>
          <a:bodyPr wrap="square" lIns="0" tIns="0" rIns="0" bIns="0" rtlCol="0" anchor="t">
            <a:normAutofit/>
          </a:bodyPr>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Now your Realtor and you know exactly what you're looking for, what you can qualify for, and what makes a property worth pursuing.</a:t>
            </a:r>
            <a:endParaRPr lang="en-US" sz="900" dirty="0"/>
          </a:p>
        </p:txBody>
      </p:sp>
      <p:sp>
        <p:nvSpPr>
          <p:cNvPr id="20" name="Shape 17"/>
          <p:cNvSpPr/>
          <p:nvPr/>
        </p:nvSpPr>
        <p:spPr>
          <a:xfrm>
            <a:off x="661475" y="5872956"/>
            <a:ext cx="12700" cy="339626"/>
          </a:xfrm>
          <a:prstGeom prst="roundRect">
            <a:avLst>
              <a:gd name="adj" fmla="val 59999"/>
            </a:avLst>
          </a:prstGeom>
          <a:solidFill>
            <a:srgbClr val="3257B8"/>
          </a:solidFill>
          <a:ln/>
        </p:spPr>
      </p:sp>
      <p:sp>
        <p:nvSpPr>
          <p:cNvPr id="21" name="Text 18"/>
          <p:cNvSpPr/>
          <p:nvPr/>
        </p:nvSpPr>
        <p:spPr>
          <a:xfrm>
            <a:off x="835103" y="5964039"/>
            <a:ext cx="11304702" cy="157460"/>
          </a:xfrm>
          <a:prstGeom prst="rect">
            <a:avLst/>
          </a:prstGeom>
          <a:noFill/>
          <a:ln/>
        </p:spPr>
        <p:txBody>
          <a:bodyPr wrap="none" lIns="0" tIns="0" rIns="0" bIns="0" rtlCol="0" anchor="t"/>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"Goal. Financing. Team. </a:t>
            </a:r>
            <a:pPr algn="l" indent="0" marL="0">
              <a:lnSpc>
                <a:spcPct val="113000"/>
              </a:lnSpc>
              <a:buNone/>
            </a:pPr>
            <a:r>
              <a:rPr lang="en-US" sz="900" b="1" dirty="0">
                <a:solidFill>
                  <a:srgbClr val="15213F"/>
                </a:solidFill>
                <a:latin typeface="Roboto Bold" pitchFamily="34" charset="0"/>
                <a:ea typeface="Roboto Bold" pitchFamily="34" charset="-122"/>
                <a:cs typeface="Roboto Bold" pitchFamily="34" charset="-120"/>
              </a:rPr>
              <a:t>Then</a:t>
            </a:r>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 go cabin shopping." — Scotty Hudspeth</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61475" y="972245"/>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Final Question: What Are You Waiting For?</a:t>
            </a:r>
            <a:endParaRPr lang="en-US" sz="3250" dirty="0"/>
          </a:p>
        </p:txBody>
      </p:sp>
      <p:sp>
        <p:nvSpPr>
          <p:cNvPr id="3" name="Text 1"/>
          <p:cNvSpPr/>
          <p:nvPr/>
        </p:nvSpPr>
        <p:spPr>
          <a:xfrm>
            <a:off x="661475" y="1819672"/>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For anyone who has been watching cabins online for two years — browsing Airbnb listings, running imaginary numbers, and wondering "what if" — Lisa has a message.</a:t>
            </a:r>
            <a:endParaRPr lang="en-US" sz="1300" dirty="0"/>
          </a:p>
        </p:txBody>
      </p:sp>
      <p:sp>
        <p:nvSpPr>
          <p:cNvPr id="4" name="Shape 2"/>
          <p:cNvSpPr/>
          <p:nvPr/>
        </p:nvSpPr>
        <p:spPr>
          <a:xfrm>
            <a:off x="661475" y="2534940"/>
            <a:ext cx="19050" cy="1165820"/>
          </a:xfrm>
          <a:prstGeom prst="roundRect">
            <a:avLst>
              <a:gd name="adj" fmla="val 59999"/>
            </a:avLst>
          </a:prstGeom>
          <a:solidFill>
            <a:srgbClr val="3257B8"/>
          </a:solidFill>
          <a:ln/>
        </p:spPr>
      </p:sp>
      <p:sp>
        <p:nvSpPr>
          <p:cNvPr id="5" name="Text 3"/>
          <p:cNvSpPr/>
          <p:nvPr/>
        </p:nvSpPr>
        <p:spPr>
          <a:xfrm>
            <a:off x="909516" y="2720975"/>
            <a:ext cx="10620705"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"You don't have to have everything figured out before we talk. Tell me what you're thinking about buying, how you hope to use it, and what your goals are. We'll look at the financing, the numbers, and the options together. The first step is simply a conversation."</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Lisa Stepp, NMLS# 680403</a:t>
            </a:r>
            <a:endParaRPr lang="en-US" sz="1300" dirty="0"/>
          </a:p>
        </p:txBody>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42425" y="3867845"/>
            <a:ext cx="5350039" cy="1189633"/>
          </a:xfrm>
          <a:prstGeom prst="rect">
            <a:avLst/>
          </a:prstGeom>
        </p:spPr>
      </p:pic>
      <p:sp>
        <p:nvSpPr>
          <p:cNvPr id="7" name="Text 4"/>
          <p:cNvSpPr/>
          <p:nvPr/>
        </p:nvSpPr>
        <p:spPr>
          <a:xfrm>
            <a:off x="864868" y="3886895"/>
            <a:ext cx="5127596"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You Don't Need a Perfect Plan</a:t>
            </a:r>
            <a:endParaRPr lang="en-US" sz="1600" dirty="0"/>
          </a:p>
        </p:txBody>
      </p:sp>
      <p:sp>
        <p:nvSpPr>
          <p:cNvPr id="8" name="Text 5"/>
          <p:cNvSpPr/>
          <p:nvPr/>
        </p:nvSpPr>
        <p:spPr>
          <a:xfrm>
            <a:off x="864868" y="4244578"/>
            <a:ext cx="5127596"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You just need a starting point. A 15-minute conversation with a specialist is worth more than two years of late-night Airbnb browsing.</a:t>
            </a:r>
            <a:endParaRPr lang="en-US" sz="1300" dirty="0"/>
          </a:p>
        </p:txBody>
      </p:sp>
      <p:pic>
        <p:nvPicPr>
          <p:cNvPr id="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80082" y="3867845"/>
            <a:ext cx="5350138" cy="1189633"/>
          </a:xfrm>
          <a:prstGeom prst="rect">
            <a:avLst/>
          </a:prstGeom>
        </p:spPr>
      </p:pic>
      <p:sp>
        <p:nvSpPr>
          <p:cNvPr id="10" name="Text 6"/>
          <p:cNvSpPr/>
          <p:nvPr/>
        </p:nvSpPr>
        <p:spPr>
          <a:xfrm>
            <a:off x="6402525" y="3886895"/>
            <a:ext cx="5127695"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The Window Is Open — For Now</a:t>
            </a:r>
            <a:endParaRPr lang="en-US" sz="1600" dirty="0"/>
          </a:p>
        </p:txBody>
      </p:sp>
      <p:sp>
        <p:nvSpPr>
          <p:cNvPr id="11" name="Text 7"/>
          <p:cNvSpPr/>
          <p:nvPr/>
        </p:nvSpPr>
        <p:spPr>
          <a:xfrm>
            <a:off x="6402525" y="4244578"/>
            <a:ext cx="5127695"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Markets shift. Rates change. Inventory moves. The buyers who act with a clear plan are the ones who find the right property at the right terms.</a:t>
            </a:r>
            <a:endParaRPr lang="en-US" sz="1300" dirty="0"/>
          </a:p>
        </p:txBody>
      </p:sp>
      <p:sp>
        <p:nvSpPr>
          <p:cNvPr id="12" name="Shape 8"/>
          <p:cNvSpPr/>
          <p:nvPr/>
        </p:nvSpPr>
        <p:spPr>
          <a:xfrm>
            <a:off x="661475" y="5224463"/>
            <a:ext cx="10868745" cy="661293"/>
          </a:xfrm>
          <a:prstGeom prst="roundRect">
            <a:avLst>
              <a:gd name="adj" fmla="val 3752"/>
            </a:avLst>
          </a:prstGeom>
          <a:solidFill>
            <a:srgbClr val="D7DFF4"/>
          </a:solidFill>
          <a:ln/>
        </p:spPr>
      </p:sp>
      <p:pic>
        <p:nvPicPr>
          <p:cNvPr id="13" name="Image 2" descr="preencoded.png">    </p:cNvPr>
          <p:cNvPicPr>
            <a:picLocks noChangeAspect="1"/>
          </p:cNvPicPr>
          <p:nvPr/>
        </p:nvPicPr>
        <p:blipFill>
          <a:blip r:embed="rId5"/>
          <a:stretch>
            <a:fillRect/>
          </a:stretch>
        </p:blipFill>
        <p:spPr>
          <a:xfrm>
            <a:off x="826769" y="5464175"/>
            <a:ext cx="206667" cy="165298"/>
          </a:xfrm>
          <a:prstGeom prst="rect">
            <a:avLst/>
          </a:prstGeom>
        </p:spPr>
      </p:pic>
      <p:sp>
        <p:nvSpPr>
          <p:cNvPr id="14" name="Text 9"/>
          <p:cNvSpPr/>
          <p:nvPr/>
        </p:nvSpPr>
        <p:spPr>
          <a:xfrm>
            <a:off x="1198731" y="5431036"/>
            <a:ext cx="10775780" cy="264616"/>
          </a:xfrm>
          <a:prstGeom prst="rect">
            <a:avLst/>
          </a:prstGeom>
          <a:noFill/>
          <a:ln/>
        </p:spPr>
        <p:txBody>
          <a:bodyPr wrap="none" lIns="0" tIns="0" rIns="0" bIns="0" rtlCol="0" anchor="t"/>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Stop scrolling cabins at midnight. The first step is a conversation — not a commitment.</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597793"/>
            <a:ext cx="6296860" cy="981869"/>
          </a:xfrm>
          <a:prstGeom prst="rect">
            <a:avLst/>
          </a:prstGeom>
          <a:noFill/>
          <a:ln/>
        </p:spPr>
        <p:txBody>
          <a:bodyPr wrap="square" lIns="0" tIns="0" rIns="0" bIns="0" rtlCol="0" anchor="t">
            <a:normAutofit/>
          </a:bodyPr>
          <a:lstStyle/>
          <a:p>
            <a:pPr algn="l" indent="0" marL="0">
              <a:lnSpc>
                <a:spcPct val="104000"/>
              </a:lnSpc>
              <a:buNone/>
            </a:pPr>
            <a:r>
              <a:rPr lang="en-US" sz="3050" dirty="0">
                <a:solidFill>
                  <a:srgbClr val="3257B8"/>
                </a:solidFill>
                <a:latin typeface="Roboto Slab" pitchFamily="34" charset="0"/>
                <a:ea typeface="Roboto Slab" pitchFamily="34" charset="-122"/>
                <a:cs typeface="Roboto Slab" pitchFamily="34" charset="-120"/>
              </a:rPr>
              <a:t>Ready to Explore a Smoky Mountain Short-Term Rental?</a:t>
            </a:r>
            <a:endParaRPr lang="en-US" sz="3050" dirty="0"/>
          </a:p>
        </p:txBody>
      </p:sp>
      <p:sp>
        <p:nvSpPr>
          <p:cNvPr id="4" name="Shape 1"/>
          <p:cNvSpPr/>
          <p:nvPr/>
        </p:nvSpPr>
        <p:spPr>
          <a:xfrm>
            <a:off x="5120155" y="1803499"/>
            <a:ext cx="3517117" cy="4456609"/>
          </a:xfrm>
          <a:prstGeom prst="roundRect">
            <a:avLst>
              <a:gd name="adj" fmla="val 670"/>
            </a:avLst>
          </a:prstGeom>
          <a:solidFill>
            <a:srgbClr val="3257B8"/>
          </a:solidFill>
          <a:ln/>
        </p:spPr>
      </p:sp>
      <p:sp>
        <p:nvSpPr>
          <p:cNvPr id="5" name="Text 2"/>
          <p:cNvSpPr/>
          <p:nvPr/>
        </p:nvSpPr>
        <p:spPr>
          <a:xfrm>
            <a:off x="5277214" y="1952724"/>
            <a:ext cx="3202999" cy="245566"/>
          </a:xfrm>
          <a:prstGeom prst="rect">
            <a:avLst/>
          </a:prstGeom>
          <a:noFill/>
          <a:ln/>
        </p:spPr>
        <p:txBody>
          <a:bodyPr wrap="none" lIns="0" tIns="0" rIns="0" bIns="0" rtlCol="0" anchor="t"/>
          <a:lstStyle/>
          <a:p>
            <a:pPr algn="l" indent="0" marL="0">
              <a:lnSpc>
                <a:spcPct val="104000"/>
              </a:lnSpc>
              <a:buNone/>
            </a:pPr>
            <a:r>
              <a:rPr lang="en-US" sz="1500" dirty="0">
                <a:solidFill>
                  <a:srgbClr val="FFFFFF"/>
                </a:solidFill>
                <a:latin typeface="Roboto Slab" pitchFamily="34" charset="0"/>
                <a:ea typeface="Roboto Slab" pitchFamily="34" charset="-122"/>
                <a:cs typeface="Roboto Slab" pitchFamily="34" charset="-120"/>
              </a:rPr>
              <a:t>Lisa Stepp-Seritt</a:t>
            </a:r>
            <a:endParaRPr lang="en-US" sz="1500" dirty="0"/>
          </a:p>
        </p:txBody>
      </p:sp>
      <p:sp>
        <p:nvSpPr>
          <p:cNvPr id="6" name="Text 3"/>
          <p:cNvSpPr/>
          <p:nvPr/>
        </p:nvSpPr>
        <p:spPr>
          <a:xfrm>
            <a:off x="5277214" y="2347516"/>
            <a:ext cx="3202999" cy="624681"/>
          </a:xfrm>
          <a:prstGeom prst="rect">
            <a:avLst/>
          </a:prstGeom>
          <a:noFill/>
          <a:ln/>
        </p:spPr>
        <p:txBody>
          <a:bodyPr wrap="square" lIns="0" tIns="0" rIns="0" bIns="0" rtlCol="0" anchor="t"/>
          <a:lstStyle/>
          <a:p>
            <a:pPr algn="l" indent="0" marL="0">
              <a:lnSpc>
                <a:spcPct val="130000"/>
              </a:lnSpc>
              <a:spcAft>
                <a:spcPts val="1050"/>
              </a:spcAft>
              <a:buNone/>
            </a:pPr>
            <a:r>
              <a:rPr lang="en-US" sz="1200" b="1" dirty="0">
                <a:solidFill>
                  <a:srgbClr val="FFFFFF"/>
                </a:solidFill>
                <a:latin typeface="Roboto Bold" pitchFamily="34" charset="0"/>
                <a:ea typeface="Roboto Bold" pitchFamily="34" charset="-122"/>
                <a:cs typeface="Roboto Bold" pitchFamily="34" charset="-120"/>
              </a:rPr>
              <a:t>Mortgage Specialist | Mpire Financial</a:t>
            </a:r>
            <a:endParaRPr lang="en-US" sz="1200" dirty="0"/>
          </a:p>
          <a:p>
            <a:pPr algn="l" indent="0" marL="0">
              <a:lnSpc>
                <a:spcPct val="130000"/>
              </a:lnSpc>
              <a:buNone/>
            </a:pPr>
            <a:r>
              <a:rPr lang="en-US" sz="1200" dirty="0">
                <a:solidFill>
                  <a:srgbClr val="FFFFFF"/>
                </a:solidFill>
                <a:latin typeface="Roboto" pitchFamily="34" charset="0"/>
                <a:ea typeface="Roboto" pitchFamily="34" charset="-122"/>
                <a:cs typeface="Roboto" pitchFamily="34" charset="-120"/>
              </a:rPr>
              <a:t>NMLS# 680403</a:t>
            </a:r>
            <a:endParaRPr lang="en-US" sz="1200" dirty="0"/>
          </a:p>
        </p:txBody>
      </p:sp>
      <p:sp>
        <p:nvSpPr>
          <p:cNvPr id="7" name="Shape 4"/>
          <p:cNvSpPr/>
          <p:nvPr/>
        </p:nvSpPr>
        <p:spPr>
          <a:xfrm>
            <a:off x="5277214" y="3179266"/>
            <a:ext cx="3202999" cy="19050"/>
          </a:xfrm>
          <a:prstGeom prst="roundRect">
            <a:avLst>
              <a:gd name="adj" fmla="val 59999"/>
            </a:avLst>
          </a:prstGeom>
          <a:solidFill>
            <a:srgbClr val="FFFFFF">
              <a:alpha val="50000"/>
            </a:srgbClr>
          </a:solidFill>
          <a:ln/>
        </p:spPr>
      </p:sp>
      <p:sp>
        <p:nvSpPr>
          <p:cNvPr id="8" name="Text 5"/>
          <p:cNvSpPr/>
          <p:nvPr/>
        </p:nvSpPr>
        <p:spPr>
          <a:xfrm>
            <a:off x="5277214" y="3405386"/>
            <a:ext cx="3202999" cy="1383705"/>
          </a:xfrm>
          <a:prstGeom prst="rect">
            <a:avLst/>
          </a:prstGeom>
          <a:noFill/>
          <a:ln/>
        </p:spPr>
        <p:txBody>
          <a:bodyPr wrap="square" lIns="0" tIns="0" rIns="0" bIns="0" rtlCol="0" anchor="t"/>
          <a:lstStyle/>
          <a:p>
            <a:pPr algn="l" indent="0" marL="0">
              <a:lnSpc>
                <a:spcPct val="130000"/>
              </a:lnSpc>
              <a:buNone/>
            </a:pPr>
            <a:r>
              <a:rPr lang="en-US" sz="1200" dirty="0">
                <a:solidFill>
                  <a:srgbClr val="000000"/>
                </a:solidFill>
                <a:latin typeface="Roboto" pitchFamily="34" charset="0"/>
                <a:ea typeface="Roboto" pitchFamily="34" charset="-122"/>
                <a:cs typeface="Roboto" pitchFamily="34" charset="-120"/>
              </a:rPr>
              <a:t>📱</a:t>
            </a:r>
            <a:pPr algn="l" indent="0" marL="0">
              <a:lnSpc>
                <a:spcPct val="130000"/>
              </a:lnSpc>
              <a:spcAft>
                <a:spcPts val="1050"/>
              </a:spcAft>
              <a:buNone/>
            </a:pPr>
            <a:r>
              <a:rPr lang="en-US" sz="1200" dirty="0">
                <a:solidFill>
                  <a:srgbClr val="FFFFFF"/>
                </a:solidFill>
                <a:latin typeface="Roboto" pitchFamily="34" charset="0"/>
                <a:ea typeface="Roboto" pitchFamily="34" charset="-122"/>
                <a:cs typeface="Roboto" pitchFamily="34" charset="-120"/>
              </a:rPr>
              <a:t> Mobile: 518-894-0517</a:t>
            </a:r>
            <a:endParaRPr lang="en-US" sz="1200" dirty="0"/>
          </a:p>
          <a:p>
            <a:pPr algn="l" indent="0" marL="0">
              <a:lnSpc>
                <a:spcPct val="130000"/>
              </a:lnSpc>
              <a:buNone/>
            </a:pPr>
            <a:r>
              <a:rPr lang="en-US" sz="1200" dirty="0">
                <a:solidFill>
                  <a:srgbClr val="000000"/>
                </a:solidFill>
                <a:latin typeface="Roboto" pitchFamily="34" charset="0"/>
                <a:ea typeface="Roboto" pitchFamily="34" charset="-122"/>
                <a:cs typeface="Roboto" pitchFamily="34" charset="-120"/>
              </a:rPr>
              <a:t>📞</a:t>
            </a:r>
            <a:pPr algn="l" indent="0" marL="0">
              <a:lnSpc>
                <a:spcPct val="130000"/>
              </a:lnSpc>
              <a:spcAft>
                <a:spcPts val="1050"/>
              </a:spcAft>
              <a:buNone/>
            </a:pPr>
            <a:r>
              <a:rPr lang="en-US" sz="1200" dirty="0">
                <a:solidFill>
                  <a:srgbClr val="FFFFFF"/>
                </a:solidFill>
                <a:latin typeface="Roboto" pitchFamily="34" charset="0"/>
                <a:ea typeface="Roboto" pitchFamily="34" charset="-122"/>
                <a:cs typeface="Roboto" pitchFamily="34" charset="-120"/>
              </a:rPr>
              <a:t> Office: 865-352-8222</a:t>
            </a:r>
            <a:endParaRPr lang="en-US" sz="1200" dirty="0"/>
          </a:p>
          <a:p>
            <a:pPr algn="l" indent="0" marL="0">
              <a:lnSpc>
                <a:spcPct val="130000"/>
              </a:lnSpc>
              <a:buNone/>
            </a:pPr>
            <a:r>
              <a:rPr lang="en-US" sz="1200" dirty="0">
                <a:solidFill>
                  <a:srgbClr val="000000"/>
                </a:solidFill>
                <a:latin typeface="Roboto" pitchFamily="34" charset="0"/>
                <a:ea typeface="Roboto" pitchFamily="34" charset="-122"/>
                <a:cs typeface="Roboto" pitchFamily="34" charset="-120"/>
              </a:rPr>
              <a:t>✉️</a:t>
            </a:r>
            <a:pPr algn="l" indent="0" marL="0">
              <a:lnSpc>
                <a:spcPct val="130000"/>
              </a:lnSpc>
              <a:spcAft>
                <a:spcPts val="1050"/>
              </a:spcAft>
              <a:buNone/>
            </a:pPr>
            <a:r>
              <a:rPr lang="en-US" sz="1200" dirty="0">
                <a:solidFill>
                  <a:srgbClr val="FFFFFF"/>
                </a:solidFill>
                <a:latin typeface="Roboto" pitchFamily="34" charset="0"/>
                <a:ea typeface="Roboto" pitchFamily="34" charset="-122"/>
                <a:cs typeface="Roboto" pitchFamily="34" charset="-120"/>
              </a:rPr>
              <a:t> lisa@steppupyourgame.com</a:t>
            </a:r>
            <a:endParaRPr lang="en-US" sz="1200" dirty="0"/>
          </a:p>
          <a:p>
            <a:pPr algn="l" indent="0" marL="0">
              <a:lnSpc>
                <a:spcPct val="130000"/>
              </a:lnSpc>
              <a:buNone/>
            </a:pPr>
            <a:r>
              <a:rPr lang="en-US" sz="1200" dirty="0">
                <a:solidFill>
                  <a:srgbClr val="000000"/>
                </a:solidFill>
                <a:latin typeface="Roboto" pitchFamily="34" charset="0"/>
                <a:ea typeface="Roboto" pitchFamily="34" charset="-122"/>
                <a:cs typeface="Roboto" pitchFamily="34" charset="-120"/>
              </a:rPr>
              <a:t>🌐</a:t>
            </a:r>
            <a:pPr algn="l" indent="0" marL="0">
              <a:lnSpc>
                <a:spcPct val="130000"/>
              </a:lnSpc>
              <a:buNone/>
            </a:pPr>
            <a:r>
              <a:rPr lang="en-US" sz="1200" dirty="0">
                <a:solidFill>
                  <a:srgbClr val="FFFFFF"/>
                </a:solidFill>
                <a:latin typeface="Roboto" pitchFamily="34" charset="0"/>
                <a:ea typeface="Roboto" pitchFamily="34" charset="-122"/>
                <a:cs typeface="Roboto" pitchFamily="34" charset="-120"/>
              </a:rPr>
              <a:t> LisaStepp.com</a:t>
            </a:r>
            <a:endParaRPr lang="en-US" sz="1200" dirty="0"/>
          </a:p>
        </p:txBody>
      </p:sp>
      <p:sp>
        <p:nvSpPr>
          <p:cNvPr id="9" name="Text 6"/>
          <p:cNvSpPr/>
          <p:nvPr/>
        </p:nvSpPr>
        <p:spPr>
          <a:xfrm>
            <a:off x="8913788" y="1952724"/>
            <a:ext cx="2622683" cy="245566"/>
          </a:xfrm>
          <a:prstGeom prst="rect">
            <a:avLst/>
          </a:prstGeom>
          <a:noFill/>
          <a:ln/>
        </p:spPr>
        <p:txBody>
          <a:bodyPr wrap="none" lIns="0" tIns="0" rIns="0" bIns="0" rtlCol="0" anchor="t"/>
          <a:lstStyle/>
          <a:p>
            <a:pPr algn="l" indent="0" marL="0">
              <a:lnSpc>
                <a:spcPct val="104000"/>
              </a:lnSpc>
              <a:buNone/>
            </a:pPr>
            <a:r>
              <a:rPr lang="en-US" sz="1500" dirty="0">
                <a:solidFill>
                  <a:srgbClr val="3257B8"/>
                </a:solidFill>
                <a:latin typeface="Roboto Slab" pitchFamily="34" charset="0"/>
                <a:ea typeface="Roboto Slab" pitchFamily="34" charset="-122"/>
                <a:cs typeface="Roboto Slab" pitchFamily="34" charset="-120"/>
              </a:rPr>
              <a:t>Mpire Financial Group LLC</a:t>
            </a:r>
            <a:endParaRPr lang="en-US" sz="1500" dirty="0"/>
          </a:p>
        </p:txBody>
      </p:sp>
      <p:sp>
        <p:nvSpPr>
          <p:cNvPr id="10" name="Text 7"/>
          <p:cNvSpPr/>
          <p:nvPr/>
        </p:nvSpPr>
        <p:spPr>
          <a:xfrm>
            <a:off x="8913788" y="2347516"/>
            <a:ext cx="2622683" cy="1628874"/>
          </a:xfrm>
          <a:prstGeom prst="rect">
            <a:avLst/>
          </a:prstGeom>
          <a:noFill/>
          <a:ln/>
        </p:spPr>
        <p:txBody>
          <a:bodyPr wrap="square" lIns="0" tIns="0" rIns="0" bIns="0" rtlCol="0" anchor="t"/>
          <a:lstStyle/>
          <a:p>
            <a:pPr algn="l" indent="0" marL="0">
              <a:lnSpc>
                <a:spcPct val="130000"/>
              </a:lnSpc>
              <a:spcAft>
                <a:spcPts val="1050"/>
              </a:spcAft>
              <a:buNone/>
            </a:pPr>
            <a:r>
              <a:rPr lang="en-US" sz="1200" dirty="0">
                <a:solidFill>
                  <a:srgbClr val="15213F"/>
                </a:solidFill>
                <a:latin typeface="Roboto" pitchFamily="34" charset="0"/>
                <a:ea typeface="Roboto" pitchFamily="34" charset="-122"/>
                <a:cs typeface="Roboto" pitchFamily="34" charset="-120"/>
              </a:rPr>
              <a:t>Company NMLS# 2108504</a:t>
            </a:r>
            <a:endParaRPr lang="en-US" sz="1200" dirty="0"/>
          </a:p>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189 S Orange Ave, Suite 2030</a:t>
            </a:r>
            <a:endParaRPr lang="en-US" sz="1200" dirty="0"/>
          </a:p>
          <a:p>
            <a:pPr algn="l" indent="0" marL="0">
              <a:lnSpc>
                <a:spcPct val="130000"/>
              </a:lnSpc>
              <a:spcAft>
                <a:spcPts val="1050"/>
              </a:spcAft>
              <a:buNone/>
            </a:pPr>
            <a:r>
              <a:rPr lang="en-US" sz="1200" dirty="0">
                <a:solidFill>
                  <a:srgbClr val="15213F"/>
                </a:solidFill>
                <a:latin typeface="Roboto" pitchFamily="34" charset="0"/>
                <a:ea typeface="Roboto" pitchFamily="34" charset="-122"/>
                <a:cs typeface="Roboto" pitchFamily="34" charset="-120"/>
              </a:rPr>
              <a:t>Orlando, FL 32801</a:t>
            </a:r>
            <a:endParaRPr lang="en-US" sz="1200" dirty="0"/>
          </a:p>
          <a:p>
            <a:pPr algn="l" indent="0" marL="0">
              <a:lnSpc>
                <a:spcPct val="130000"/>
              </a:lnSpc>
              <a:spcAft>
                <a:spcPts val="1050"/>
              </a:spcAft>
              <a:buNone/>
            </a:pPr>
            <a:r>
              <a:rPr lang="en-US" sz="1200" dirty="0">
                <a:solidFill>
                  <a:srgbClr val="15213F"/>
                </a:solidFill>
                <a:latin typeface="Roboto" pitchFamily="34" charset="0"/>
                <a:ea typeface="Roboto" pitchFamily="34" charset="-122"/>
                <a:cs typeface="Roboto" pitchFamily="34" charset="-120"/>
              </a:rPr>
              <a:t>Company: 407-287-6550</a:t>
            </a:r>
            <a:endParaRPr lang="en-US" sz="1200" dirty="0"/>
          </a:p>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www.mpirefi.com</a:t>
            </a:r>
            <a:endParaRPr lang="en-US" sz="1200" dirty="0"/>
          </a:p>
        </p:txBody>
      </p:sp>
      <p:sp>
        <p:nvSpPr>
          <p:cNvPr id="11" name="Shape 8"/>
          <p:cNvSpPr/>
          <p:nvPr/>
        </p:nvSpPr>
        <p:spPr>
          <a:xfrm>
            <a:off x="8913788" y="4183459"/>
            <a:ext cx="2622683" cy="19050"/>
          </a:xfrm>
          <a:prstGeom prst="roundRect">
            <a:avLst>
              <a:gd name="adj" fmla="val 59999"/>
            </a:avLst>
          </a:prstGeom>
          <a:solidFill>
            <a:srgbClr val="15213F">
              <a:alpha val="50000"/>
            </a:srgbClr>
          </a:solidFill>
          <a:ln/>
        </p:spPr>
      </p:sp>
      <p:sp>
        <p:nvSpPr>
          <p:cNvPr id="12" name="Text 9"/>
          <p:cNvSpPr/>
          <p:nvPr/>
        </p:nvSpPr>
        <p:spPr>
          <a:xfrm>
            <a:off x="8913788" y="4409579"/>
            <a:ext cx="2622683" cy="1716187"/>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Whether you're just starting to explore or ready to move forward — the first step is a conversation. Lisa specializes in helping investors navigate the unique financing landscape of Smoky Mountain short-term rentals.</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61475" y="742652"/>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Important Information</a:t>
            </a:r>
            <a:endParaRPr lang="en-US" sz="3250" dirty="0"/>
          </a:p>
        </p:txBody>
      </p:sp>
      <p:sp>
        <p:nvSpPr>
          <p:cNvPr id="3" name="Shape 1"/>
          <p:cNvSpPr/>
          <p:nvPr/>
        </p:nvSpPr>
        <p:spPr>
          <a:xfrm>
            <a:off x="661475" y="1590080"/>
            <a:ext cx="10868745" cy="925909"/>
          </a:xfrm>
          <a:prstGeom prst="roundRect">
            <a:avLst>
              <a:gd name="adj" fmla="val 2679"/>
            </a:avLst>
          </a:prstGeom>
          <a:solidFill>
            <a:srgbClr val="FCF2B5"/>
          </a:solidFill>
          <a:ln/>
        </p:spPr>
      </p:sp>
      <p:pic>
        <p:nvPicPr>
          <p:cNvPr id="4" name="Image 0" descr="preencoded.png">    </p:cNvPr>
          <p:cNvPicPr>
            <a:picLocks noChangeAspect="1"/>
          </p:cNvPicPr>
          <p:nvPr/>
        </p:nvPicPr>
        <p:blipFill>
          <a:blip r:embed="rId1"/>
          <a:stretch>
            <a:fillRect/>
          </a:stretch>
        </p:blipFill>
        <p:spPr>
          <a:xfrm>
            <a:off x="826769" y="1829792"/>
            <a:ext cx="206667" cy="165298"/>
          </a:xfrm>
          <a:prstGeom prst="rect">
            <a:avLst/>
          </a:prstGeom>
        </p:spPr>
      </p:pic>
      <p:sp>
        <p:nvSpPr>
          <p:cNvPr id="5" name="Text 2"/>
          <p:cNvSpPr/>
          <p:nvPr/>
        </p:nvSpPr>
        <p:spPr>
          <a:xfrm>
            <a:off x="1198731" y="1796653"/>
            <a:ext cx="1016619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This presentation is for general educational purposes only and is not a commitment to lend, a guarantee of loan approval, or investment, tax, or legal advice.</a:t>
            </a:r>
            <a:endParaRPr lang="en-US" sz="1300" dirty="0"/>
          </a:p>
        </p:txBody>
      </p:sp>
      <p:sp>
        <p:nvSpPr>
          <p:cNvPr id="6" name="Text 3"/>
          <p:cNvSpPr/>
          <p:nvPr/>
        </p:nvSpPr>
        <p:spPr>
          <a:xfrm>
            <a:off x="661475" y="2702024"/>
            <a:ext cx="10868745" cy="2224385"/>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Financing options, qualification requirements, occupancy rules, rental income treatment, short-term rental data usage, DSCR calculations, credit standards, down payment, reserve requirements, and property eligibility </a:t>
            </a:r>
            <a:pPr algn="l" indent="0" marL="0">
              <a:lnSpc>
                <a:spcPct val="133000"/>
              </a:lnSpc>
              <a:spcAft>
                <a:spcPts val="1450"/>
              </a:spcAft>
              <a:buNone/>
            </a:pPr>
            <a:r>
              <a:rPr lang="en-US" sz="1300" b="1" dirty="0">
                <a:solidFill>
                  <a:srgbClr val="15213F"/>
                </a:solidFill>
                <a:latin typeface="Roboto Bold" pitchFamily="34" charset="0"/>
                <a:ea typeface="Roboto Bold" pitchFamily="34" charset="-122"/>
                <a:cs typeface="Roboto Bold" pitchFamily="34" charset="-120"/>
              </a:rPr>
              <a:t>vary by lender, investor, loan program, and individual borrower circumstances.</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Rental projections and market data are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estimates only</a:t>
            </a:r>
            <a:pPr algn="l" indent="0" marL="0">
              <a:lnSpc>
                <a:spcPct val="133000"/>
              </a:lnSpc>
              <a:spcAft>
                <a:spcPts val="1450"/>
              </a:spcAft>
              <a:buNone/>
            </a:pPr>
            <a:r>
              <a:rPr lang="en-US" sz="1300" dirty="0">
                <a:solidFill>
                  <a:srgbClr val="15213F"/>
                </a:solidFill>
                <a:latin typeface="Roboto" pitchFamily="34" charset="0"/>
                <a:ea typeface="Roboto" pitchFamily="34" charset="-122"/>
                <a:cs typeface="Roboto" pitchFamily="34" charset="-120"/>
              </a:rPr>
              <a:t> and are not guarantees of future income, occupancy, or investment performance. Past performance of comparable properties does not guarantee future results for any specific property.</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All loan programs referenced are subject to change without notice. Not all applicants will qualify. Loan approval is subject to underwriting guidelines and is not guaranteed based on pre-qualification or pre-approval.</a:t>
            </a:r>
            <a:endParaRPr lang="en-US" sz="1300" dirty="0"/>
          </a:p>
        </p:txBody>
      </p:sp>
      <p:sp>
        <p:nvSpPr>
          <p:cNvPr id="7" name="Shape 4"/>
          <p:cNvSpPr/>
          <p:nvPr/>
        </p:nvSpPr>
        <p:spPr>
          <a:xfrm>
            <a:off x="661475" y="5153720"/>
            <a:ext cx="10868745" cy="19050"/>
          </a:xfrm>
          <a:prstGeom prst="roundRect">
            <a:avLst>
              <a:gd name="adj" fmla="val 59999"/>
            </a:avLst>
          </a:prstGeom>
          <a:solidFill>
            <a:srgbClr val="15213F">
              <a:alpha val="50000"/>
            </a:srgbClr>
          </a:solidFill>
          <a:ln/>
        </p:spPr>
      </p:sp>
      <p:sp>
        <p:nvSpPr>
          <p:cNvPr id="8" name="Text 5"/>
          <p:cNvSpPr/>
          <p:nvPr/>
        </p:nvSpPr>
        <p:spPr>
          <a:xfrm>
            <a:off x="661475" y="5400080"/>
            <a:ext cx="10868745" cy="715268"/>
          </a:xfrm>
          <a:prstGeom prst="rect">
            <a:avLst/>
          </a:prstGeom>
          <a:noFill/>
          <a:ln/>
        </p:spPr>
        <p:txBody>
          <a:bodyPr wrap="square" lIns="0" tIns="0" rIns="0" bIns="0" rtlCol="0" anchor="t"/>
          <a:lstStyle/>
          <a:p>
            <a:pPr algn="ctr" indent="0" marL="0">
              <a:lnSpc>
                <a:spcPct val="133000"/>
              </a:lnSpc>
              <a:spcAft>
                <a:spcPts val="1450"/>
              </a:spcAft>
              <a:buNone/>
            </a:pPr>
            <a:r>
              <a:rPr lang="en-US" sz="1300" b="1" dirty="0">
                <a:solidFill>
                  <a:srgbClr val="15213F"/>
                </a:solidFill>
                <a:latin typeface="Roboto Bold" pitchFamily="34" charset="0"/>
                <a:ea typeface="Roboto Bold" pitchFamily="34" charset="-122"/>
                <a:cs typeface="Roboto Bold" pitchFamily="34" charset="-120"/>
              </a:rPr>
              <a:t>Lisa Stepp | NMLS# 680403 | Mpire Financial Group LLC | Company NMLS# 2108504</a:t>
            </a:r>
            <a:endParaRPr lang="en-US" sz="1300" dirty="0"/>
          </a:p>
          <a:p>
            <a:pPr algn="ctr" indent="0" marL="0">
              <a:lnSpc>
                <a:spcPct val="133000"/>
              </a:lnSpc>
              <a:buNone/>
            </a:pPr>
            <a:r>
              <a:rPr lang="en-US" sz="1300" dirty="0">
                <a:solidFill>
                  <a:srgbClr val="15213F"/>
                </a:solidFill>
                <a:latin typeface="Roboto" pitchFamily="34" charset="0"/>
                <a:ea typeface="Roboto" pitchFamily="34" charset="-122"/>
                <a:cs typeface="Roboto" pitchFamily="34" charset="-120"/>
              </a:rPr>
              <a:t>189 S Orange Ave, Suite 2030, Orlando, FL 32801 | LisaStepp.com | mpirefi.com</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475" y="1218109"/>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Why the Smokies?</a:t>
            </a:r>
            <a:endParaRPr lang="en-US" sz="3250" dirty="0"/>
          </a:p>
        </p:txBody>
      </p:sp>
      <p:sp>
        <p:nvSpPr>
          <p:cNvPr id="3" name="Text 1"/>
          <p:cNvSpPr/>
          <p:nvPr/>
        </p:nvSpPr>
        <p:spPr>
          <a:xfrm>
            <a:off x="661475" y="2065536"/>
            <a:ext cx="10868745"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 Smoky Mountains aren't just a beautiful destination — they're one of the most consistently visited tourism regions in the United States. Investors keep coming back for good reason: multiple travel seasons, strong short-term rental demand, and a market where lifestyle and income potential converge in a rare and compelling way.</a:t>
            </a:r>
            <a:endParaRPr lang="en-US" sz="13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3045420"/>
            <a:ext cx="413434" cy="413445"/>
          </a:xfrm>
          <a:prstGeom prst="rect">
            <a:avLst/>
          </a:prstGeom>
        </p:spPr>
      </p:pic>
      <p:sp>
        <p:nvSpPr>
          <p:cNvPr id="5" name="Text 2"/>
          <p:cNvSpPr/>
          <p:nvPr/>
        </p:nvSpPr>
        <p:spPr>
          <a:xfrm>
            <a:off x="661475" y="3665538"/>
            <a:ext cx="3485071"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Year-Round Tourism</a:t>
            </a:r>
            <a:endParaRPr lang="en-US" sz="1600" dirty="0"/>
          </a:p>
        </p:txBody>
      </p:sp>
      <p:sp>
        <p:nvSpPr>
          <p:cNvPr id="6" name="Text 3"/>
          <p:cNvSpPr/>
          <p:nvPr/>
        </p:nvSpPr>
        <p:spPr>
          <a:xfrm>
            <a:off x="661475" y="4023221"/>
            <a:ext cx="3485071"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Fall foliage, winter getaways, spring hiking, and summer family vacations keep demand flowing across all four seasons.</a:t>
            </a:r>
            <a:endParaRPr lang="en-US" sz="13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53213" y="3045420"/>
            <a:ext cx="413434" cy="413445"/>
          </a:xfrm>
          <a:prstGeom prst="rect">
            <a:avLst/>
          </a:prstGeom>
        </p:spPr>
      </p:pic>
      <p:sp>
        <p:nvSpPr>
          <p:cNvPr id="8" name="Text 4"/>
          <p:cNvSpPr/>
          <p:nvPr/>
        </p:nvSpPr>
        <p:spPr>
          <a:xfrm>
            <a:off x="4353213" y="3665538"/>
            <a:ext cx="3485170"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Three Distinct Markets</a:t>
            </a:r>
            <a:endParaRPr lang="en-US" sz="1600" dirty="0"/>
          </a:p>
        </p:txBody>
      </p:sp>
      <p:sp>
        <p:nvSpPr>
          <p:cNvPr id="9" name="Text 5"/>
          <p:cNvSpPr/>
          <p:nvPr/>
        </p:nvSpPr>
        <p:spPr>
          <a:xfrm>
            <a:off x="4353213" y="4023221"/>
            <a:ext cx="3485170"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Gatlinburg, Pigeon Forge, and Sevierville each draw different buyers and guests, offering varied price points and strategies.</a:t>
            </a:r>
            <a:endParaRPr lang="en-US" sz="13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45050" y="3045420"/>
            <a:ext cx="413434" cy="413445"/>
          </a:xfrm>
          <a:prstGeom prst="rect">
            <a:avLst/>
          </a:prstGeom>
        </p:spPr>
      </p:pic>
      <p:sp>
        <p:nvSpPr>
          <p:cNvPr id="11" name="Text 6"/>
          <p:cNvSpPr/>
          <p:nvPr/>
        </p:nvSpPr>
        <p:spPr>
          <a:xfrm>
            <a:off x="8045050" y="3665538"/>
            <a:ext cx="3485170"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Lifestyle + Income</a:t>
            </a:r>
            <a:endParaRPr lang="en-US" sz="1600" dirty="0"/>
          </a:p>
        </p:txBody>
      </p:sp>
      <p:sp>
        <p:nvSpPr>
          <p:cNvPr id="12" name="Text 7"/>
          <p:cNvSpPr/>
          <p:nvPr/>
        </p:nvSpPr>
        <p:spPr>
          <a:xfrm>
            <a:off x="8045050" y="4023221"/>
            <a:ext cx="3485170"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Buyers from across the country are drawn by the dual promise of personal enjoyment and a property that may generate revenue.</a:t>
            </a:r>
            <a:endParaRPr lang="en-US" sz="1300" dirty="0"/>
          </a:p>
        </p:txBody>
      </p:sp>
      <p:sp>
        <p:nvSpPr>
          <p:cNvPr id="13" name="Shape 8"/>
          <p:cNvSpPr/>
          <p:nvPr/>
        </p:nvSpPr>
        <p:spPr>
          <a:xfrm>
            <a:off x="661475" y="5003105"/>
            <a:ext cx="19050" cy="636687"/>
          </a:xfrm>
          <a:prstGeom prst="roundRect">
            <a:avLst>
              <a:gd name="adj" fmla="val 59999"/>
            </a:avLst>
          </a:prstGeom>
          <a:solidFill>
            <a:srgbClr val="3257B8"/>
          </a:solidFill>
          <a:ln/>
        </p:spPr>
      </p:sp>
      <p:sp>
        <p:nvSpPr>
          <p:cNvPr id="14" name="Text 9"/>
          <p:cNvSpPr/>
          <p:nvPr/>
        </p:nvSpPr>
        <p:spPr>
          <a:xfrm>
            <a:off x="909516" y="5189141"/>
            <a:ext cx="11230289"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"People aren't just buying a cabin. They're buying an experience that may also become an asset." — Scotty Hudspeth</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820241"/>
            <a:ext cx="10868745" cy="490934"/>
          </a:xfrm>
          <a:prstGeom prst="rect">
            <a:avLst/>
          </a:prstGeom>
          <a:noFill/>
          <a:ln/>
        </p:spPr>
        <p:txBody>
          <a:bodyPr wrap="none" lIns="0" tIns="0" rIns="0" bIns="0" rtlCol="0" anchor="t"/>
          <a:lstStyle/>
          <a:p>
            <a:pPr algn="l" indent="0" marL="0">
              <a:lnSpc>
                <a:spcPct val="104000"/>
              </a:lnSpc>
              <a:buNone/>
            </a:pPr>
            <a:r>
              <a:rPr lang="en-US" sz="3050" dirty="0">
                <a:solidFill>
                  <a:srgbClr val="3257B8"/>
                </a:solidFill>
                <a:latin typeface="Roboto Slab" pitchFamily="34" charset="0"/>
                <a:ea typeface="Roboto Slab" pitchFamily="34" charset="-122"/>
                <a:cs typeface="Roboto Slab" pitchFamily="34" charset="-120"/>
              </a:rPr>
              <a:t>Not Every Cabin Is a Good Investment</a:t>
            </a:r>
            <a:endParaRPr lang="en-US" sz="3050" dirty="0"/>
          </a:p>
        </p:txBody>
      </p:sp>
      <p:sp>
        <p:nvSpPr>
          <p:cNvPr id="3" name="Text 1"/>
          <p:cNvSpPr/>
          <p:nvPr/>
        </p:nvSpPr>
        <p:spPr>
          <a:xfrm>
            <a:off x="661475" y="1609626"/>
            <a:ext cx="10868745"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It's easy to fall in love with the view, the hot tub, and the game room. But emotion without analysis is how investors get into trouble. Before the cabin name, the décor theme, or the Instagram page — run the numbers on every one of these variables.</a:t>
            </a:r>
            <a:endParaRPr lang="en-US" sz="12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267843"/>
            <a:ext cx="3523368" cy="1422797"/>
          </a:xfrm>
          <a:prstGeom prst="rect">
            <a:avLst/>
          </a:prstGeom>
        </p:spPr>
      </p:pic>
      <p:sp>
        <p:nvSpPr>
          <p:cNvPr id="5" name="Text 2"/>
          <p:cNvSpPr/>
          <p:nvPr/>
        </p:nvSpPr>
        <p:spPr>
          <a:xfrm>
            <a:off x="913782" y="2443956"/>
            <a:ext cx="3094952"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Purchase Price</a:t>
            </a:r>
            <a:endParaRPr lang="en-US" sz="1500" dirty="0"/>
          </a:p>
        </p:txBody>
      </p:sp>
      <p:sp>
        <p:nvSpPr>
          <p:cNvPr id="6" name="Text 3"/>
          <p:cNvSpPr/>
          <p:nvPr/>
        </p:nvSpPr>
        <p:spPr>
          <a:xfrm>
            <a:off x="913782" y="2779018"/>
            <a:ext cx="3094952"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Does the asking price support a realistic return at current financing rates?</a:t>
            </a:r>
            <a:endParaRPr lang="en-US" sz="12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4064" y="2267843"/>
            <a:ext cx="3523467" cy="1422797"/>
          </a:xfrm>
          <a:prstGeom prst="rect">
            <a:avLst/>
          </a:prstGeom>
        </p:spPr>
      </p:pic>
      <p:sp>
        <p:nvSpPr>
          <p:cNvPr id="8" name="Text 4"/>
          <p:cNvSpPr/>
          <p:nvPr/>
        </p:nvSpPr>
        <p:spPr>
          <a:xfrm>
            <a:off x="4586371" y="2443956"/>
            <a:ext cx="3095051"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Realistic Rental Projections</a:t>
            </a:r>
            <a:endParaRPr lang="en-US" sz="1500" dirty="0"/>
          </a:p>
        </p:txBody>
      </p:sp>
      <p:sp>
        <p:nvSpPr>
          <p:cNvPr id="9" name="Text 5"/>
          <p:cNvSpPr/>
          <p:nvPr/>
        </p:nvSpPr>
        <p:spPr>
          <a:xfrm>
            <a:off x="4586371" y="2779018"/>
            <a:ext cx="3095051" cy="73550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Not best-case — realistic, comparable, and data-supported estimates for your specific property.</a:t>
            </a:r>
            <a:endParaRPr lang="en-US" sz="12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06753" y="2267843"/>
            <a:ext cx="3523368" cy="1422797"/>
          </a:xfrm>
          <a:prstGeom prst="rect">
            <a:avLst/>
          </a:prstGeom>
        </p:spPr>
      </p:pic>
      <p:sp>
        <p:nvSpPr>
          <p:cNvPr id="11" name="Text 6"/>
          <p:cNvSpPr/>
          <p:nvPr/>
        </p:nvSpPr>
        <p:spPr>
          <a:xfrm>
            <a:off x="8259060" y="2443956"/>
            <a:ext cx="3094952"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Property Taxes &amp; Insurance</a:t>
            </a:r>
            <a:endParaRPr lang="en-US" sz="1500" dirty="0"/>
          </a:p>
        </p:txBody>
      </p:sp>
      <p:sp>
        <p:nvSpPr>
          <p:cNvPr id="12" name="Text 7"/>
          <p:cNvSpPr/>
          <p:nvPr/>
        </p:nvSpPr>
        <p:spPr>
          <a:xfrm>
            <a:off x="8259060" y="2779018"/>
            <a:ext cx="3094952" cy="73550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STR insurance is a specialty product. Don't assume your standard homeowner's policy will cover commercial rental activity.</a:t>
            </a:r>
            <a:endParaRPr lang="en-US" sz="12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1475" y="3839865"/>
            <a:ext cx="3523368" cy="1422797"/>
          </a:xfrm>
          <a:prstGeom prst="rect">
            <a:avLst/>
          </a:prstGeom>
        </p:spPr>
      </p:pic>
      <p:sp>
        <p:nvSpPr>
          <p:cNvPr id="14" name="Text 8"/>
          <p:cNvSpPr/>
          <p:nvPr/>
        </p:nvSpPr>
        <p:spPr>
          <a:xfrm>
            <a:off x="913782" y="4015978"/>
            <a:ext cx="3094952"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HOA / Road Maintenance</a:t>
            </a:r>
            <a:endParaRPr lang="en-US" sz="1500" dirty="0"/>
          </a:p>
        </p:txBody>
      </p:sp>
      <p:sp>
        <p:nvSpPr>
          <p:cNvPr id="15" name="Text 9"/>
          <p:cNvSpPr/>
          <p:nvPr/>
        </p:nvSpPr>
        <p:spPr>
          <a:xfrm>
            <a:off x="913782" y="4351040"/>
            <a:ext cx="3094952"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Some communities charge significant fees that directly impact your bottom line.</a:t>
            </a:r>
            <a:endParaRPr lang="en-US" sz="1200" dirty="0"/>
          </a:p>
        </p:txBody>
      </p:sp>
      <p:pic>
        <p:nvPicPr>
          <p:cNvPr id="1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34064" y="3839865"/>
            <a:ext cx="3523467" cy="1422797"/>
          </a:xfrm>
          <a:prstGeom prst="rect">
            <a:avLst/>
          </a:prstGeom>
        </p:spPr>
      </p:pic>
      <p:sp>
        <p:nvSpPr>
          <p:cNvPr id="17" name="Text 10"/>
          <p:cNvSpPr/>
          <p:nvPr/>
        </p:nvSpPr>
        <p:spPr>
          <a:xfrm>
            <a:off x="4586371" y="4015978"/>
            <a:ext cx="3095051"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Management, Repairs &amp; Reserves</a:t>
            </a:r>
            <a:endParaRPr lang="en-US" sz="1500" dirty="0"/>
          </a:p>
        </p:txBody>
      </p:sp>
      <p:sp>
        <p:nvSpPr>
          <p:cNvPr id="18" name="Text 11"/>
          <p:cNvSpPr/>
          <p:nvPr/>
        </p:nvSpPr>
        <p:spPr>
          <a:xfrm>
            <a:off x="4586371" y="4351040"/>
            <a:ext cx="3095051" cy="73550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Property management, utilities, cleaning, turnover costs, and a reserve fund for the unexpected all need to be accounted for.</a:t>
            </a:r>
            <a:endParaRPr lang="en-US" sz="1200" dirty="0"/>
          </a:p>
        </p:txBody>
      </p:sp>
      <p:sp>
        <p:nvSpPr>
          <p:cNvPr id="19" name="Shape 12"/>
          <p:cNvSpPr/>
          <p:nvPr/>
        </p:nvSpPr>
        <p:spPr>
          <a:xfrm>
            <a:off x="661475" y="5430540"/>
            <a:ext cx="10868745" cy="607120"/>
          </a:xfrm>
          <a:prstGeom prst="roundRect">
            <a:avLst>
              <a:gd name="adj" fmla="val 3882"/>
            </a:avLst>
          </a:prstGeom>
          <a:solidFill>
            <a:srgbClr val="FCF2B5"/>
          </a:solidFill>
          <a:ln/>
        </p:spPr>
      </p:sp>
      <p:pic>
        <p:nvPicPr>
          <p:cNvPr id="20" name="Image 5" descr="preencoded.png">    </p:cNvPr>
          <p:cNvPicPr>
            <a:picLocks noChangeAspect="1"/>
          </p:cNvPicPr>
          <p:nvPr/>
        </p:nvPicPr>
        <p:blipFill>
          <a:blip r:embed="rId11"/>
          <a:stretch>
            <a:fillRect/>
          </a:stretch>
        </p:blipFill>
        <p:spPr>
          <a:xfrm>
            <a:off x="818534" y="5654377"/>
            <a:ext cx="196349" cy="157063"/>
          </a:xfrm>
          <a:prstGeom prst="rect">
            <a:avLst/>
          </a:prstGeom>
        </p:spPr>
      </p:pic>
      <p:sp>
        <p:nvSpPr>
          <p:cNvPr id="21" name="Text 13"/>
          <p:cNvSpPr/>
          <p:nvPr/>
        </p:nvSpPr>
        <p:spPr>
          <a:xfrm>
            <a:off x="1171943" y="5618956"/>
            <a:ext cx="10810803" cy="245170"/>
          </a:xfrm>
          <a:prstGeom prst="rect">
            <a:avLst/>
          </a:prstGeom>
          <a:noFill/>
          <a:ln/>
        </p:spPr>
        <p:txBody>
          <a:bodyPr wrap="none" lIns="0" tIns="0" rIns="0" bIns="0" rtlCol="0" anchor="t"/>
          <a:lstStyle/>
          <a:p>
            <a:pPr algn="l" indent="0" marL="0">
              <a:lnSpc>
                <a:spcPct val="130000"/>
              </a:lnSpc>
              <a:buNone/>
            </a:pPr>
            <a:r>
              <a:rPr lang="en-US" sz="1200" dirty="0">
                <a:solidFill>
                  <a:srgbClr val="000000"/>
                </a:solidFill>
                <a:latin typeface="Roboto" pitchFamily="34" charset="0"/>
                <a:ea typeface="Roboto" pitchFamily="34" charset="-122"/>
                <a:cs typeface="Roboto" pitchFamily="34" charset="-120"/>
              </a:rPr>
              <a:t>A beautiful cabin can still be a bad investment. Run the numbers first — every time.</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1095077"/>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Gatlinburg, Pigeon Forge, or Sevierville?</a:t>
            </a:r>
            <a:endParaRPr lang="en-US" sz="3250" dirty="0"/>
          </a:p>
        </p:txBody>
      </p:sp>
      <p:sp>
        <p:nvSpPr>
          <p:cNvPr id="3" name="Text 1"/>
          <p:cNvSpPr/>
          <p:nvPr/>
        </p:nvSpPr>
        <p:spPr>
          <a:xfrm>
            <a:off x="661475" y="1942505"/>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Each area within the Smokies has its own character, guest profile, and investment dynamic. Understanding the differences helps you match the right property to the right strategy — before you ever make an offer.</a:t>
            </a:r>
            <a:endParaRPr lang="en-US" sz="1300" dirty="0"/>
          </a:p>
        </p:txBody>
      </p:sp>
      <p:sp>
        <p:nvSpPr>
          <p:cNvPr id="4" name="Shape 2"/>
          <p:cNvSpPr/>
          <p:nvPr/>
        </p:nvSpPr>
        <p:spPr>
          <a:xfrm>
            <a:off x="661475" y="2657773"/>
            <a:ext cx="3512653" cy="2282329"/>
          </a:xfrm>
          <a:prstGeom prst="roundRect">
            <a:avLst>
              <a:gd name="adj" fmla="val 1087"/>
            </a:avLst>
          </a:prstGeom>
          <a:solidFill>
            <a:srgbClr val="E9ECF2"/>
          </a:solidFill>
          <a:ln/>
        </p:spPr>
      </p:sp>
      <p:sp>
        <p:nvSpPr>
          <p:cNvPr id="5" name="Text 3"/>
          <p:cNvSpPr/>
          <p:nvPr/>
        </p:nvSpPr>
        <p:spPr>
          <a:xfrm>
            <a:off x="826769" y="2823071"/>
            <a:ext cx="3182064"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Gatlinburg</a:t>
            </a:r>
            <a:endParaRPr lang="en-US" sz="1600" dirty="0"/>
          </a:p>
        </p:txBody>
      </p:sp>
      <p:sp>
        <p:nvSpPr>
          <p:cNvPr id="6" name="Text 4"/>
          <p:cNvSpPr/>
          <p:nvPr/>
        </p:nvSpPr>
        <p:spPr>
          <a:xfrm>
            <a:off x="826769" y="3187105"/>
            <a:ext cx="3182064" cy="158769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Direct access to Great Smoky Mountains National Park — the most-visited national park in the country. Strong vacation identity, premium positioning, and loyal repeat visitors make this a high-demand market.</a:t>
            </a:r>
            <a:endParaRPr lang="en-US" sz="1300" dirty="0"/>
          </a:p>
        </p:txBody>
      </p:sp>
      <p:sp>
        <p:nvSpPr>
          <p:cNvPr id="7" name="Shape 5"/>
          <p:cNvSpPr/>
          <p:nvPr/>
        </p:nvSpPr>
        <p:spPr>
          <a:xfrm>
            <a:off x="4339422" y="2657773"/>
            <a:ext cx="3512752" cy="2282329"/>
          </a:xfrm>
          <a:prstGeom prst="roundRect">
            <a:avLst>
              <a:gd name="adj" fmla="val 1087"/>
            </a:avLst>
          </a:prstGeom>
          <a:solidFill>
            <a:srgbClr val="E9ECF2"/>
          </a:solidFill>
          <a:ln/>
        </p:spPr>
      </p:sp>
      <p:sp>
        <p:nvSpPr>
          <p:cNvPr id="8" name="Text 6"/>
          <p:cNvSpPr/>
          <p:nvPr/>
        </p:nvSpPr>
        <p:spPr>
          <a:xfrm>
            <a:off x="4504716" y="2823071"/>
            <a:ext cx="3182163"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Pigeon Forge</a:t>
            </a:r>
            <a:endParaRPr lang="en-US" sz="1600" dirty="0"/>
          </a:p>
        </p:txBody>
      </p:sp>
      <p:sp>
        <p:nvSpPr>
          <p:cNvPr id="9" name="Text 7"/>
          <p:cNvSpPr/>
          <p:nvPr/>
        </p:nvSpPr>
        <p:spPr>
          <a:xfrm>
            <a:off x="4504716" y="3187105"/>
            <a:ext cx="3182163"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Attractions, entertainment venues, and family-friendly travel define this corridor. High foot traffic and broad appeal support strong short-term rental activity throughout the year.</a:t>
            </a:r>
            <a:endParaRPr lang="en-US" sz="1300" dirty="0"/>
          </a:p>
        </p:txBody>
      </p:sp>
      <p:sp>
        <p:nvSpPr>
          <p:cNvPr id="10" name="Shape 8"/>
          <p:cNvSpPr/>
          <p:nvPr/>
        </p:nvSpPr>
        <p:spPr>
          <a:xfrm>
            <a:off x="8017468" y="2657773"/>
            <a:ext cx="3512653" cy="2282329"/>
          </a:xfrm>
          <a:prstGeom prst="roundRect">
            <a:avLst>
              <a:gd name="adj" fmla="val 1087"/>
            </a:avLst>
          </a:prstGeom>
          <a:solidFill>
            <a:srgbClr val="E9ECF2"/>
          </a:solidFill>
          <a:ln/>
        </p:spPr>
      </p:sp>
      <p:sp>
        <p:nvSpPr>
          <p:cNvPr id="11" name="Text 9"/>
          <p:cNvSpPr/>
          <p:nvPr/>
        </p:nvSpPr>
        <p:spPr>
          <a:xfrm>
            <a:off x="8182762" y="2823071"/>
            <a:ext cx="3182064" cy="52328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Sevierville &amp; Surrounding Areas</a:t>
            </a:r>
            <a:endParaRPr lang="en-US" sz="1600" dirty="0"/>
          </a:p>
        </p:txBody>
      </p:sp>
      <p:sp>
        <p:nvSpPr>
          <p:cNvPr id="12" name="Text 10"/>
          <p:cNvSpPr/>
          <p:nvPr/>
        </p:nvSpPr>
        <p:spPr>
          <a:xfrm>
            <a:off x="8182762" y="3445570"/>
            <a:ext cx="3182064"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broader mix of property types with varied price points. Often a more accessible entry point for investors seeking value with strong proximity to the major draw areas.</a:t>
            </a:r>
            <a:endParaRPr lang="en-US" sz="1300" dirty="0"/>
          </a:p>
        </p:txBody>
      </p:sp>
      <p:sp>
        <p:nvSpPr>
          <p:cNvPr id="13" name="Shape 11"/>
          <p:cNvSpPr/>
          <p:nvPr/>
        </p:nvSpPr>
        <p:spPr>
          <a:xfrm>
            <a:off x="661475" y="5126137"/>
            <a:ext cx="19050" cy="636687"/>
          </a:xfrm>
          <a:prstGeom prst="roundRect">
            <a:avLst>
              <a:gd name="adj" fmla="val 59999"/>
            </a:avLst>
          </a:prstGeom>
          <a:solidFill>
            <a:srgbClr val="3257B8"/>
          </a:solidFill>
          <a:ln/>
        </p:spPr>
      </p:sp>
      <p:sp>
        <p:nvSpPr>
          <p:cNvPr id="14" name="Text 12"/>
          <p:cNvSpPr/>
          <p:nvPr/>
        </p:nvSpPr>
        <p:spPr>
          <a:xfrm>
            <a:off x="909516" y="5312172"/>
            <a:ext cx="11230289"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"There is no universal 'best area.' The right market depends on the property, strategy, and numbers." — Scotty Hudspeth</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568722"/>
            <a:ext cx="10868745" cy="490934"/>
          </a:xfrm>
          <a:prstGeom prst="rect">
            <a:avLst/>
          </a:prstGeom>
          <a:noFill/>
          <a:ln/>
        </p:spPr>
        <p:txBody>
          <a:bodyPr wrap="none" lIns="0" tIns="0" rIns="0" bIns="0" rtlCol="0" anchor="t"/>
          <a:lstStyle/>
          <a:p>
            <a:pPr algn="l" indent="0" marL="0">
              <a:lnSpc>
                <a:spcPct val="104000"/>
              </a:lnSpc>
              <a:buNone/>
            </a:pPr>
            <a:r>
              <a:rPr lang="en-US" sz="3050" dirty="0">
                <a:solidFill>
                  <a:srgbClr val="3257B8"/>
                </a:solidFill>
                <a:latin typeface="Roboto Slab" pitchFamily="34" charset="0"/>
                <a:ea typeface="Roboto Slab" pitchFamily="34" charset="-122"/>
                <a:cs typeface="Roboto Slab" pitchFamily="34" charset="-120"/>
              </a:rPr>
              <a:t>The 5 Numbers Every STR Buyer Needs</a:t>
            </a:r>
            <a:endParaRPr lang="en-US" sz="3050" dirty="0"/>
          </a:p>
        </p:txBody>
      </p:sp>
      <p:sp>
        <p:nvSpPr>
          <p:cNvPr id="3" name="Text 1"/>
          <p:cNvSpPr/>
          <p:nvPr/>
        </p:nvSpPr>
        <p:spPr>
          <a:xfrm>
            <a:off x="661475" y="1358106"/>
            <a:ext cx="10868745"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Before you tour cabins, name your rental, or design a logo — there are five numbers your lender needs to have a productive conversation with you. These numbers are the foundation of every financing plan.</a:t>
            </a:r>
            <a:endParaRPr lang="en-US" sz="1200" dirty="0"/>
          </a:p>
        </p:txBody>
      </p:sp>
      <p:sp>
        <p:nvSpPr>
          <p:cNvPr id="4" name="Text 2"/>
          <p:cNvSpPr/>
          <p:nvPr/>
        </p:nvSpPr>
        <p:spPr>
          <a:xfrm>
            <a:off x="748984" y="2094805"/>
            <a:ext cx="3323547" cy="518517"/>
          </a:xfrm>
          <a:prstGeom prst="rect">
            <a:avLst/>
          </a:prstGeom>
          <a:noFill/>
          <a:ln/>
        </p:spPr>
        <p:txBody>
          <a:bodyPr wrap="none" lIns="0" tIns="0" rIns="0" bIns="0" rtlCol="0" anchor="t"/>
          <a:lstStyle/>
          <a:p>
            <a:pPr algn="ctr" indent="0" marL="0">
              <a:lnSpc>
                <a:spcPct val="83000"/>
              </a:lnSpc>
              <a:buNone/>
            </a:pPr>
            <a:r>
              <a:rPr lang="en-US" sz="4050" dirty="0">
                <a:solidFill>
                  <a:srgbClr val="15213F"/>
                </a:solidFill>
                <a:latin typeface="Roboto Slab" pitchFamily="34" charset="0"/>
                <a:ea typeface="Roboto Slab" pitchFamily="34" charset="-122"/>
                <a:cs typeface="Roboto Slab" pitchFamily="34" charset="-120"/>
              </a:rPr>
              <a:t>1</a:t>
            </a:r>
            <a:endParaRPr lang="en-US" sz="4050" dirty="0"/>
          </a:p>
        </p:txBody>
      </p:sp>
      <p:sp>
        <p:nvSpPr>
          <p:cNvPr id="5" name="Text 3"/>
          <p:cNvSpPr/>
          <p:nvPr/>
        </p:nvSpPr>
        <p:spPr>
          <a:xfrm>
            <a:off x="661475" y="2803723"/>
            <a:ext cx="3498564" cy="245566"/>
          </a:xfrm>
          <a:prstGeom prst="rect">
            <a:avLst/>
          </a:prstGeom>
          <a:noFill/>
          <a:ln/>
        </p:spPr>
        <p:txBody>
          <a:bodyPr wrap="none" lIns="0" tIns="0" rIns="0" bIns="0" rtlCol="0" anchor="t"/>
          <a:lstStyle/>
          <a:p>
            <a:pPr algn="ctr"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Purchase Price</a:t>
            </a:r>
            <a:endParaRPr lang="en-US" sz="1500" dirty="0"/>
          </a:p>
        </p:txBody>
      </p:sp>
      <p:sp>
        <p:nvSpPr>
          <p:cNvPr id="6" name="Text 4"/>
          <p:cNvSpPr/>
          <p:nvPr/>
        </p:nvSpPr>
        <p:spPr>
          <a:xfrm>
            <a:off x="661475" y="3138785"/>
            <a:ext cx="3498564" cy="490339"/>
          </a:xfrm>
          <a:prstGeom prst="rect">
            <a:avLst/>
          </a:prstGeom>
          <a:noFill/>
          <a:ln/>
        </p:spPr>
        <p:txBody>
          <a:bodyPr wrap="square" lIns="0" tIns="0" rIns="0" bIns="0" rtlCol="0" anchor="t">
            <a:normAutofit/>
          </a:bodyPr>
          <a:lstStyle/>
          <a:p>
            <a:pPr algn="ctr" indent="0" marL="0">
              <a:lnSpc>
                <a:spcPct val="130000"/>
              </a:lnSpc>
              <a:buNone/>
            </a:pPr>
            <a:r>
              <a:rPr lang="en-US" sz="1200" dirty="0">
                <a:solidFill>
                  <a:srgbClr val="15213F"/>
                </a:solidFill>
                <a:latin typeface="Roboto" pitchFamily="34" charset="0"/>
                <a:ea typeface="Roboto" pitchFamily="34" charset="-122"/>
                <a:cs typeface="Roboto" pitchFamily="34" charset="-120"/>
              </a:rPr>
              <a:t>What are you actually paying? This anchors every other calculation in the plan.</a:t>
            </a:r>
            <a:endParaRPr lang="en-US" sz="1200" dirty="0"/>
          </a:p>
        </p:txBody>
      </p:sp>
      <p:sp>
        <p:nvSpPr>
          <p:cNvPr id="7" name="Text 5"/>
          <p:cNvSpPr/>
          <p:nvPr/>
        </p:nvSpPr>
        <p:spPr>
          <a:xfrm>
            <a:off x="4434074" y="2094805"/>
            <a:ext cx="3323547" cy="518517"/>
          </a:xfrm>
          <a:prstGeom prst="rect">
            <a:avLst/>
          </a:prstGeom>
          <a:noFill/>
          <a:ln/>
        </p:spPr>
        <p:txBody>
          <a:bodyPr wrap="none" lIns="0" tIns="0" rIns="0" bIns="0" rtlCol="0" anchor="t"/>
          <a:lstStyle/>
          <a:p>
            <a:pPr algn="ctr" indent="0" marL="0">
              <a:lnSpc>
                <a:spcPct val="83000"/>
              </a:lnSpc>
              <a:buNone/>
            </a:pPr>
            <a:r>
              <a:rPr lang="en-US" sz="4050" dirty="0">
                <a:solidFill>
                  <a:srgbClr val="15213F"/>
                </a:solidFill>
                <a:latin typeface="Roboto Slab" pitchFamily="34" charset="0"/>
                <a:ea typeface="Roboto Slab" pitchFamily="34" charset="-122"/>
                <a:cs typeface="Roboto Slab" pitchFamily="34" charset="-120"/>
              </a:rPr>
              <a:t>2</a:t>
            </a:r>
            <a:endParaRPr lang="en-US" sz="4050" dirty="0"/>
          </a:p>
        </p:txBody>
      </p:sp>
      <p:sp>
        <p:nvSpPr>
          <p:cNvPr id="8" name="Text 6"/>
          <p:cNvSpPr/>
          <p:nvPr/>
        </p:nvSpPr>
        <p:spPr>
          <a:xfrm>
            <a:off x="4346565" y="2803723"/>
            <a:ext cx="3498564" cy="245566"/>
          </a:xfrm>
          <a:prstGeom prst="rect">
            <a:avLst/>
          </a:prstGeom>
          <a:noFill/>
          <a:ln/>
        </p:spPr>
        <p:txBody>
          <a:bodyPr wrap="none" lIns="0" tIns="0" rIns="0" bIns="0" rtlCol="0" anchor="t"/>
          <a:lstStyle/>
          <a:p>
            <a:pPr algn="ctr"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Cash Available</a:t>
            </a:r>
            <a:endParaRPr lang="en-US" sz="1500" dirty="0"/>
          </a:p>
        </p:txBody>
      </p:sp>
      <p:sp>
        <p:nvSpPr>
          <p:cNvPr id="9" name="Text 7"/>
          <p:cNvSpPr/>
          <p:nvPr/>
        </p:nvSpPr>
        <p:spPr>
          <a:xfrm>
            <a:off x="4346565" y="3138785"/>
            <a:ext cx="3498564" cy="490339"/>
          </a:xfrm>
          <a:prstGeom prst="rect">
            <a:avLst/>
          </a:prstGeom>
          <a:noFill/>
          <a:ln/>
        </p:spPr>
        <p:txBody>
          <a:bodyPr wrap="square" lIns="0" tIns="0" rIns="0" bIns="0" rtlCol="0" anchor="t">
            <a:normAutofit/>
          </a:bodyPr>
          <a:lstStyle/>
          <a:p>
            <a:pPr algn="ctr" indent="0" marL="0">
              <a:lnSpc>
                <a:spcPct val="130000"/>
              </a:lnSpc>
              <a:buNone/>
            </a:pPr>
            <a:r>
              <a:rPr lang="en-US" sz="1200" dirty="0">
                <a:solidFill>
                  <a:srgbClr val="15213F"/>
                </a:solidFill>
                <a:latin typeface="Roboto" pitchFamily="34" charset="0"/>
                <a:ea typeface="Roboto" pitchFamily="34" charset="-122"/>
                <a:cs typeface="Roboto" pitchFamily="34" charset="-120"/>
              </a:rPr>
              <a:t>Down payment, closing costs, and reserves — all three matter from day one.</a:t>
            </a:r>
            <a:endParaRPr lang="en-US" sz="1200" dirty="0"/>
          </a:p>
        </p:txBody>
      </p:sp>
      <p:sp>
        <p:nvSpPr>
          <p:cNvPr id="10" name="Text 8"/>
          <p:cNvSpPr/>
          <p:nvPr/>
        </p:nvSpPr>
        <p:spPr>
          <a:xfrm>
            <a:off x="8119165" y="2094805"/>
            <a:ext cx="3323547" cy="518517"/>
          </a:xfrm>
          <a:prstGeom prst="rect">
            <a:avLst/>
          </a:prstGeom>
          <a:noFill/>
          <a:ln/>
        </p:spPr>
        <p:txBody>
          <a:bodyPr wrap="none" lIns="0" tIns="0" rIns="0" bIns="0" rtlCol="0" anchor="t"/>
          <a:lstStyle/>
          <a:p>
            <a:pPr algn="ctr" indent="0" marL="0">
              <a:lnSpc>
                <a:spcPct val="83000"/>
              </a:lnSpc>
              <a:buNone/>
            </a:pPr>
            <a:r>
              <a:rPr lang="en-US" sz="4050" dirty="0">
                <a:solidFill>
                  <a:srgbClr val="15213F"/>
                </a:solidFill>
                <a:latin typeface="Roboto Slab" pitchFamily="34" charset="0"/>
                <a:ea typeface="Roboto Slab" pitchFamily="34" charset="-122"/>
                <a:cs typeface="Roboto Slab" pitchFamily="34" charset="-120"/>
              </a:rPr>
              <a:t>3</a:t>
            </a:r>
            <a:endParaRPr lang="en-US" sz="4050" dirty="0"/>
          </a:p>
        </p:txBody>
      </p:sp>
      <p:sp>
        <p:nvSpPr>
          <p:cNvPr id="11" name="Text 9"/>
          <p:cNvSpPr/>
          <p:nvPr/>
        </p:nvSpPr>
        <p:spPr>
          <a:xfrm>
            <a:off x="8031656" y="2803723"/>
            <a:ext cx="3498564" cy="245566"/>
          </a:xfrm>
          <a:prstGeom prst="rect">
            <a:avLst/>
          </a:prstGeom>
          <a:noFill/>
          <a:ln/>
        </p:spPr>
        <p:txBody>
          <a:bodyPr wrap="none" lIns="0" tIns="0" rIns="0" bIns="0" rtlCol="0" anchor="t"/>
          <a:lstStyle/>
          <a:p>
            <a:pPr algn="ctr"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Monthly Payment Est.</a:t>
            </a:r>
            <a:endParaRPr lang="en-US" sz="1500" dirty="0"/>
          </a:p>
        </p:txBody>
      </p:sp>
      <p:sp>
        <p:nvSpPr>
          <p:cNvPr id="12" name="Text 10"/>
          <p:cNvSpPr/>
          <p:nvPr/>
        </p:nvSpPr>
        <p:spPr>
          <a:xfrm>
            <a:off x="8031656" y="3138785"/>
            <a:ext cx="3498564" cy="490339"/>
          </a:xfrm>
          <a:prstGeom prst="rect">
            <a:avLst/>
          </a:prstGeom>
          <a:noFill/>
          <a:ln/>
        </p:spPr>
        <p:txBody>
          <a:bodyPr wrap="square" lIns="0" tIns="0" rIns="0" bIns="0" rtlCol="0" anchor="t">
            <a:normAutofit/>
          </a:bodyPr>
          <a:lstStyle/>
          <a:p>
            <a:pPr algn="ctr" indent="0" marL="0">
              <a:lnSpc>
                <a:spcPct val="130000"/>
              </a:lnSpc>
              <a:buNone/>
            </a:pPr>
            <a:r>
              <a:rPr lang="en-US" sz="1200" dirty="0">
                <a:solidFill>
                  <a:srgbClr val="15213F"/>
                </a:solidFill>
                <a:latin typeface="Roboto" pitchFamily="34" charset="0"/>
                <a:ea typeface="Roboto" pitchFamily="34" charset="-122"/>
                <a:cs typeface="Roboto" pitchFamily="34" charset="-120"/>
              </a:rPr>
              <a:t>Principal, interest, taxes, insurance — the full picture of what you'll owe monthly.</a:t>
            </a:r>
            <a:endParaRPr lang="en-US" sz="1200" dirty="0"/>
          </a:p>
        </p:txBody>
      </p:sp>
      <p:sp>
        <p:nvSpPr>
          <p:cNvPr id="13" name="Text 11"/>
          <p:cNvSpPr/>
          <p:nvPr/>
        </p:nvSpPr>
        <p:spPr>
          <a:xfrm>
            <a:off x="2591529" y="4006056"/>
            <a:ext cx="3323547" cy="518517"/>
          </a:xfrm>
          <a:prstGeom prst="rect">
            <a:avLst/>
          </a:prstGeom>
          <a:noFill/>
          <a:ln/>
        </p:spPr>
        <p:txBody>
          <a:bodyPr wrap="none" lIns="0" tIns="0" rIns="0" bIns="0" rtlCol="0" anchor="t"/>
          <a:lstStyle/>
          <a:p>
            <a:pPr algn="ctr" indent="0" marL="0">
              <a:lnSpc>
                <a:spcPct val="83000"/>
              </a:lnSpc>
              <a:buNone/>
            </a:pPr>
            <a:r>
              <a:rPr lang="en-US" sz="4050" dirty="0">
                <a:solidFill>
                  <a:srgbClr val="15213F"/>
                </a:solidFill>
                <a:latin typeface="Roboto Slab" pitchFamily="34" charset="0"/>
                <a:ea typeface="Roboto Slab" pitchFamily="34" charset="-122"/>
                <a:cs typeface="Roboto Slab" pitchFamily="34" charset="-120"/>
              </a:rPr>
              <a:t>4</a:t>
            </a:r>
            <a:endParaRPr lang="en-US" sz="4050" dirty="0"/>
          </a:p>
        </p:txBody>
      </p:sp>
      <p:sp>
        <p:nvSpPr>
          <p:cNvPr id="14" name="Text 12"/>
          <p:cNvSpPr/>
          <p:nvPr/>
        </p:nvSpPr>
        <p:spPr>
          <a:xfrm>
            <a:off x="2504020" y="4714974"/>
            <a:ext cx="3498564" cy="245566"/>
          </a:xfrm>
          <a:prstGeom prst="rect">
            <a:avLst/>
          </a:prstGeom>
          <a:noFill/>
          <a:ln/>
        </p:spPr>
        <p:txBody>
          <a:bodyPr wrap="none" lIns="0" tIns="0" rIns="0" bIns="0" rtlCol="0" anchor="t"/>
          <a:lstStyle/>
          <a:p>
            <a:pPr algn="ctr"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Realistic Rental Income</a:t>
            </a:r>
            <a:endParaRPr lang="en-US" sz="1500" dirty="0"/>
          </a:p>
        </p:txBody>
      </p:sp>
      <p:sp>
        <p:nvSpPr>
          <p:cNvPr id="15" name="Text 13"/>
          <p:cNvSpPr/>
          <p:nvPr/>
        </p:nvSpPr>
        <p:spPr>
          <a:xfrm>
            <a:off x="2504020" y="5050036"/>
            <a:ext cx="3498564" cy="490339"/>
          </a:xfrm>
          <a:prstGeom prst="rect">
            <a:avLst/>
          </a:prstGeom>
          <a:noFill/>
          <a:ln/>
        </p:spPr>
        <p:txBody>
          <a:bodyPr wrap="square" lIns="0" tIns="0" rIns="0" bIns="0" rtlCol="0" anchor="t">
            <a:normAutofit/>
          </a:bodyPr>
          <a:lstStyle/>
          <a:p>
            <a:pPr algn="ctr" indent="0" marL="0">
              <a:lnSpc>
                <a:spcPct val="130000"/>
              </a:lnSpc>
              <a:buNone/>
            </a:pPr>
            <a:r>
              <a:rPr lang="en-US" sz="1200" dirty="0">
                <a:solidFill>
                  <a:srgbClr val="15213F"/>
                </a:solidFill>
                <a:latin typeface="Roboto" pitchFamily="34" charset="0"/>
                <a:ea typeface="Roboto" pitchFamily="34" charset="-122"/>
                <a:cs typeface="Roboto" pitchFamily="34" charset="-120"/>
              </a:rPr>
              <a:t>Not the listing's best month. A realistic, comparable projection you can defend.</a:t>
            </a:r>
            <a:endParaRPr lang="en-US" sz="1200" dirty="0"/>
          </a:p>
        </p:txBody>
      </p:sp>
      <p:sp>
        <p:nvSpPr>
          <p:cNvPr id="16" name="Text 14"/>
          <p:cNvSpPr/>
          <p:nvPr/>
        </p:nvSpPr>
        <p:spPr>
          <a:xfrm>
            <a:off x="6276620" y="4006056"/>
            <a:ext cx="3323547" cy="518517"/>
          </a:xfrm>
          <a:prstGeom prst="rect">
            <a:avLst/>
          </a:prstGeom>
          <a:noFill/>
          <a:ln/>
        </p:spPr>
        <p:txBody>
          <a:bodyPr wrap="none" lIns="0" tIns="0" rIns="0" bIns="0" rtlCol="0" anchor="t"/>
          <a:lstStyle/>
          <a:p>
            <a:pPr algn="ctr" indent="0" marL="0">
              <a:lnSpc>
                <a:spcPct val="83000"/>
              </a:lnSpc>
              <a:buNone/>
            </a:pPr>
            <a:r>
              <a:rPr lang="en-US" sz="4050" dirty="0">
                <a:solidFill>
                  <a:srgbClr val="15213F"/>
                </a:solidFill>
                <a:latin typeface="Roboto Slab" pitchFamily="34" charset="0"/>
                <a:ea typeface="Roboto Slab" pitchFamily="34" charset="-122"/>
                <a:cs typeface="Roboto Slab" pitchFamily="34" charset="-120"/>
              </a:rPr>
              <a:t>5</a:t>
            </a:r>
            <a:endParaRPr lang="en-US" sz="4050" dirty="0"/>
          </a:p>
        </p:txBody>
      </p:sp>
      <p:sp>
        <p:nvSpPr>
          <p:cNvPr id="17" name="Text 15"/>
          <p:cNvSpPr/>
          <p:nvPr/>
        </p:nvSpPr>
        <p:spPr>
          <a:xfrm>
            <a:off x="6189111" y="4714974"/>
            <a:ext cx="3498564" cy="245566"/>
          </a:xfrm>
          <a:prstGeom prst="rect">
            <a:avLst/>
          </a:prstGeom>
          <a:noFill/>
          <a:ln/>
        </p:spPr>
        <p:txBody>
          <a:bodyPr wrap="none" lIns="0" tIns="0" rIns="0" bIns="0" rtlCol="0" anchor="t"/>
          <a:lstStyle/>
          <a:p>
            <a:pPr algn="ctr"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Reserves After Closing</a:t>
            </a:r>
            <a:endParaRPr lang="en-US" sz="1500" dirty="0"/>
          </a:p>
        </p:txBody>
      </p:sp>
      <p:sp>
        <p:nvSpPr>
          <p:cNvPr id="18" name="Text 16"/>
          <p:cNvSpPr/>
          <p:nvPr/>
        </p:nvSpPr>
        <p:spPr>
          <a:xfrm>
            <a:off x="6189111" y="5050036"/>
            <a:ext cx="3498564" cy="490339"/>
          </a:xfrm>
          <a:prstGeom prst="rect">
            <a:avLst/>
          </a:prstGeom>
          <a:noFill/>
          <a:ln/>
        </p:spPr>
        <p:txBody>
          <a:bodyPr wrap="square" lIns="0" tIns="0" rIns="0" bIns="0" rtlCol="0" anchor="t">
            <a:normAutofit/>
          </a:bodyPr>
          <a:lstStyle/>
          <a:p>
            <a:pPr algn="ctr" indent="0" marL="0">
              <a:lnSpc>
                <a:spcPct val="130000"/>
              </a:lnSpc>
              <a:buNone/>
            </a:pPr>
            <a:r>
              <a:rPr lang="en-US" sz="1200" dirty="0">
                <a:solidFill>
                  <a:srgbClr val="15213F"/>
                </a:solidFill>
                <a:latin typeface="Roboto" pitchFamily="34" charset="0"/>
                <a:ea typeface="Roboto" pitchFamily="34" charset="-122"/>
                <a:cs typeface="Roboto" pitchFamily="34" charset="-120"/>
              </a:rPr>
              <a:t>What's left in the bank when the deal closes? This matters more than most buyers realize.</a:t>
            </a:r>
            <a:endParaRPr lang="en-US" sz="1200" dirty="0"/>
          </a:p>
        </p:txBody>
      </p:sp>
      <p:sp>
        <p:nvSpPr>
          <p:cNvPr id="19" name="Shape 17"/>
          <p:cNvSpPr/>
          <p:nvPr/>
        </p:nvSpPr>
        <p:spPr>
          <a:xfrm>
            <a:off x="661475" y="5708253"/>
            <a:ext cx="19050" cy="580926"/>
          </a:xfrm>
          <a:prstGeom prst="roundRect">
            <a:avLst>
              <a:gd name="adj" fmla="val 59999"/>
            </a:avLst>
          </a:prstGeom>
          <a:solidFill>
            <a:srgbClr val="3257B8"/>
          </a:solidFill>
          <a:ln/>
        </p:spPr>
      </p:sp>
      <p:sp>
        <p:nvSpPr>
          <p:cNvPr id="20" name="Text 18"/>
          <p:cNvSpPr/>
          <p:nvPr/>
        </p:nvSpPr>
        <p:spPr>
          <a:xfrm>
            <a:off x="897113" y="5876131"/>
            <a:ext cx="11242691" cy="245170"/>
          </a:xfrm>
          <a:prstGeom prst="rect">
            <a:avLst/>
          </a:prstGeom>
          <a:noFill/>
          <a:ln/>
        </p:spPr>
        <p:txBody>
          <a:bodyPr wrap="none" lIns="0" tIns="0" rIns="0" bIns="0" rtlCol="0" anchor="t"/>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"Five numbers. Before the cabin name. Before the logo. Before the Instagram page." — Scotty Hudspeth</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639564"/>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Cash Flow Is More Than Rent Minus Mortgage</a:t>
            </a:r>
            <a:endParaRPr lang="en-US" sz="3250" dirty="0"/>
          </a:p>
        </p:txBody>
      </p:sp>
      <p:sp>
        <p:nvSpPr>
          <p:cNvPr id="3" name="Text 1"/>
          <p:cNvSpPr/>
          <p:nvPr/>
        </p:nvSpPr>
        <p:spPr>
          <a:xfrm>
            <a:off x="661475" y="1486991"/>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One of the most common misconceptions in short-term rental investing: assuming that gross rental income minus the mortgage equals profit. The real picture is more nuanced — and knowing it upfront protects your investment.</a:t>
            </a:r>
            <a:endParaRPr lang="en-US" sz="1300" dirty="0"/>
          </a:p>
        </p:txBody>
      </p:sp>
      <p:sp>
        <p:nvSpPr>
          <p:cNvPr id="4" name="Shape 2"/>
          <p:cNvSpPr/>
          <p:nvPr/>
        </p:nvSpPr>
        <p:spPr>
          <a:xfrm>
            <a:off x="542415" y="2202259"/>
            <a:ext cx="5470785" cy="3168749"/>
          </a:xfrm>
          <a:prstGeom prst="roundRect">
            <a:avLst>
              <a:gd name="adj" fmla="val 783"/>
            </a:avLst>
          </a:prstGeom>
          <a:solidFill>
            <a:srgbClr val="3257B8"/>
          </a:solidFill>
          <a:ln/>
        </p:spPr>
      </p:sp>
      <p:sp>
        <p:nvSpPr>
          <p:cNvPr id="5" name="Text 3"/>
          <p:cNvSpPr/>
          <p:nvPr/>
        </p:nvSpPr>
        <p:spPr>
          <a:xfrm>
            <a:off x="707710" y="2367558"/>
            <a:ext cx="5140196" cy="258465"/>
          </a:xfrm>
          <a:prstGeom prst="rect">
            <a:avLst/>
          </a:prstGeom>
          <a:noFill/>
          <a:ln/>
        </p:spPr>
        <p:txBody>
          <a:bodyPr wrap="none" lIns="0" tIns="0" rIns="0" bIns="0" rtlCol="0" anchor="t"/>
          <a:lstStyle/>
          <a:p>
            <a:pPr algn="l" indent="0" marL="0">
              <a:lnSpc>
                <a:spcPct val="104000"/>
              </a:lnSpc>
              <a:buNone/>
            </a:pPr>
            <a:r>
              <a:rPr lang="en-US" sz="1600" dirty="0">
                <a:solidFill>
                  <a:srgbClr val="FFFFFF"/>
                </a:solidFill>
                <a:latin typeface="Roboto Slab" pitchFamily="34" charset="0"/>
                <a:ea typeface="Roboto Slab" pitchFamily="34" charset="-122"/>
                <a:cs typeface="Roboto Slab" pitchFamily="34" charset="-120"/>
              </a:rPr>
              <a:t>The Oversimplified Math</a:t>
            </a:r>
            <a:endParaRPr lang="en-US" sz="1600" dirty="0"/>
          </a:p>
        </p:txBody>
      </p:sp>
      <p:sp>
        <p:nvSpPr>
          <p:cNvPr id="6" name="Text 4"/>
          <p:cNvSpPr/>
          <p:nvPr/>
        </p:nvSpPr>
        <p:spPr>
          <a:xfrm>
            <a:off x="707710" y="2791321"/>
            <a:ext cx="5140196" cy="1504950"/>
          </a:xfrm>
          <a:prstGeom prst="rect">
            <a:avLst/>
          </a:prstGeom>
          <a:noFill/>
          <a:ln/>
        </p:spPr>
        <p:txBody>
          <a:bodyPr wrap="square" lIns="0" tIns="0" rIns="0" bIns="0" rtlCol="0" anchor="t"/>
          <a:lstStyle/>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Gross Rental Income: </a:t>
            </a:r>
            <a:pPr algn="l" indent="0" marL="0">
              <a:lnSpc>
                <a:spcPct val="133000"/>
              </a:lnSpc>
              <a:spcAft>
                <a:spcPts val="1150"/>
              </a:spcAft>
              <a:buNone/>
            </a:pPr>
            <a:r>
              <a:rPr lang="en-US" sz="1300" b="1" dirty="0">
                <a:solidFill>
                  <a:srgbClr val="FFFFFF"/>
                </a:solidFill>
                <a:latin typeface="Roboto Bold" pitchFamily="34" charset="0"/>
                <a:ea typeface="Roboto Bold" pitchFamily="34" charset="-122"/>
                <a:cs typeface="Roboto Bold" pitchFamily="34" charset="-120"/>
              </a:rPr>
              <a:t>$80,000</a:t>
            </a:r>
            <a:endParaRPr lang="en-US" sz="1300" dirty="0"/>
          </a:p>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Mortgage Payment: </a:t>
            </a:r>
            <a:pPr algn="l" indent="0" marL="0">
              <a:lnSpc>
                <a:spcPct val="133000"/>
              </a:lnSpc>
              <a:spcAft>
                <a:spcPts val="1150"/>
              </a:spcAft>
              <a:buNone/>
            </a:pPr>
            <a:r>
              <a:rPr lang="en-US" sz="1300" b="1" dirty="0">
                <a:solidFill>
                  <a:srgbClr val="FFFFFF"/>
                </a:solidFill>
                <a:latin typeface="Roboto Bold" pitchFamily="34" charset="0"/>
                <a:ea typeface="Roboto Bold" pitchFamily="34" charset="-122"/>
                <a:cs typeface="Roboto Bold" pitchFamily="34" charset="-120"/>
              </a:rPr>
              <a:t>$50,000</a:t>
            </a:r>
            <a:endParaRPr lang="en-US" sz="1300" dirty="0"/>
          </a:p>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Assumed Profit: </a:t>
            </a:r>
            <a:pPr algn="l" indent="0" marL="0">
              <a:lnSpc>
                <a:spcPct val="133000"/>
              </a:lnSpc>
              <a:spcAft>
                <a:spcPts val="1150"/>
              </a:spcAft>
              <a:buNone/>
            </a:pPr>
            <a:r>
              <a:rPr lang="en-US" sz="1300" b="1" dirty="0">
                <a:solidFill>
                  <a:srgbClr val="FFFFFF"/>
                </a:solidFill>
                <a:latin typeface="Roboto Bold" pitchFamily="34" charset="0"/>
                <a:ea typeface="Roboto Bold" pitchFamily="34" charset="-122"/>
                <a:cs typeface="Roboto Bold" pitchFamily="34" charset="-120"/>
              </a:rPr>
              <a:t>$30,000</a:t>
            </a:r>
            <a:endParaRPr lang="en-US" sz="1300" dirty="0"/>
          </a:p>
          <a:p>
            <a:pPr algn="l" indent="0" marL="0">
              <a:lnSpc>
                <a:spcPct val="133000"/>
              </a:lnSpc>
              <a:buNone/>
            </a:pPr>
            <a:r>
              <a:rPr lang="en-US" sz="1300" i="1" dirty="0">
                <a:solidFill>
                  <a:srgbClr val="FFFFFF"/>
                </a:solidFill>
                <a:latin typeface="Roboto" pitchFamily="34" charset="0"/>
                <a:ea typeface="Roboto" pitchFamily="34" charset="-122"/>
                <a:cs typeface="Roboto" pitchFamily="34" charset="-120"/>
              </a:rPr>
              <a:t>This calculation is dangerously incomplete.</a:t>
            </a:r>
            <a:endParaRPr lang="en-US" sz="1300" dirty="0"/>
          </a:p>
        </p:txBody>
      </p:sp>
      <p:sp>
        <p:nvSpPr>
          <p:cNvPr id="7" name="Text 5"/>
          <p:cNvSpPr/>
          <p:nvPr/>
        </p:nvSpPr>
        <p:spPr>
          <a:xfrm>
            <a:off x="6303904" y="2367558"/>
            <a:ext cx="5232666" cy="258465"/>
          </a:xfrm>
          <a:prstGeom prst="rect">
            <a:avLst/>
          </a:prstGeom>
          <a:noFill/>
          <a:ln/>
        </p:spPr>
        <p:txBody>
          <a:bodyPr wrap="none" lIns="0" tIns="0" rIns="0" bIns="0" rtlCol="0" anchor="t"/>
          <a:lstStyle/>
          <a:p>
            <a:pPr algn="l" indent="0" marL="0">
              <a:lnSpc>
                <a:spcPct val="104000"/>
              </a:lnSpc>
              <a:buNone/>
            </a:pPr>
            <a:r>
              <a:rPr lang="en-US" sz="1600" dirty="0">
                <a:solidFill>
                  <a:srgbClr val="3257B8"/>
                </a:solidFill>
                <a:latin typeface="Roboto Slab" pitchFamily="34" charset="0"/>
                <a:ea typeface="Roboto Slab" pitchFamily="34" charset="-122"/>
                <a:cs typeface="Roboto Slab" pitchFamily="34" charset="-120"/>
              </a:rPr>
              <a:t>What's Often Left Out</a:t>
            </a:r>
            <a:endParaRPr lang="en-US" sz="1600" dirty="0"/>
          </a:p>
        </p:txBody>
      </p:sp>
      <p:sp>
        <p:nvSpPr>
          <p:cNvPr id="8" name="Text 6"/>
          <p:cNvSpPr/>
          <p:nvPr/>
        </p:nvSpPr>
        <p:spPr>
          <a:xfrm>
            <a:off x="6303904" y="2791321"/>
            <a:ext cx="5232666" cy="2521843"/>
          </a:xfrm>
          <a:prstGeom prst="rect">
            <a:avLst/>
          </a:prstGeom>
          <a:noFill/>
          <a:ln/>
        </p:spPr>
        <p:txBody>
          <a:bodyPr wrap="square" lIns="0" tIns="0" rIns="0" bIns="0" rtlCol="0" anchor="t">
            <a:normAutofit/>
          </a:bodyPr>
          <a:lstStyle/>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Property taxes and insurance</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Property management fees (often 20–30%)</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Utilities and internet</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Cleaning and turnover costs</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Repairs and ongoing maintenance</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Furnishings and replacements</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HOA and road maintenance fees</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Vacancy and seasonal downtime</a:t>
            </a:r>
            <a:endParaRPr lang="en-US" sz="1300" dirty="0"/>
          </a:p>
        </p:txBody>
      </p:sp>
      <p:sp>
        <p:nvSpPr>
          <p:cNvPr id="9" name="Shape 7"/>
          <p:cNvSpPr/>
          <p:nvPr/>
        </p:nvSpPr>
        <p:spPr>
          <a:xfrm>
            <a:off x="661475" y="5557044"/>
            <a:ext cx="10868745" cy="661293"/>
          </a:xfrm>
          <a:prstGeom prst="roundRect">
            <a:avLst>
              <a:gd name="adj" fmla="val 3752"/>
            </a:avLst>
          </a:prstGeom>
          <a:solidFill>
            <a:srgbClr val="D7DFF4"/>
          </a:solidFill>
          <a:ln/>
        </p:spPr>
      </p:sp>
      <p:pic>
        <p:nvPicPr>
          <p:cNvPr id="10" name="Image 0" descr="preencoded.png">    </p:cNvPr>
          <p:cNvPicPr>
            <a:picLocks noChangeAspect="1"/>
          </p:cNvPicPr>
          <p:nvPr/>
        </p:nvPicPr>
        <p:blipFill>
          <a:blip r:embed="rId1"/>
          <a:stretch>
            <a:fillRect/>
          </a:stretch>
        </p:blipFill>
        <p:spPr>
          <a:xfrm>
            <a:off x="826769" y="5796756"/>
            <a:ext cx="206667" cy="165298"/>
          </a:xfrm>
          <a:prstGeom prst="rect">
            <a:avLst/>
          </a:prstGeom>
        </p:spPr>
      </p:pic>
      <p:sp>
        <p:nvSpPr>
          <p:cNvPr id="11" name="Text 8"/>
          <p:cNvSpPr/>
          <p:nvPr/>
        </p:nvSpPr>
        <p:spPr>
          <a:xfrm>
            <a:off x="1198731" y="5763617"/>
            <a:ext cx="10775780" cy="264616"/>
          </a:xfrm>
          <a:prstGeom prst="rect">
            <a:avLst/>
          </a:prstGeom>
          <a:noFill/>
          <a:ln/>
        </p:spPr>
        <p:txBody>
          <a:bodyPr wrap="none" lIns="0" tIns="0" rIns="0" bIns="0" rtlCol="0" anchor="t"/>
          <a:lstStyle/>
          <a:p>
            <a:pPr algn="l" indent="0" marL="0">
              <a:lnSpc>
                <a:spcPct val="133000"/>
              </a:lnSpc>
              <a:buNone/>
            </a:pPr>
            <a:r>
              <a:rPr lang="en-US" sz="1300" b="1" dirty="0">
                <a:solidFill>
                  <a:srgbClr val="000000"/>
                </a:solidFill>
                <a:latin typeface="Roboto Bold" pitchFamily="34" charset="0"/>
                <a:ea typeface="Roboto Bold" pitchFamily="34" charset="-122"/>
                <a:cs typeface="Roboto Bold" pitchFamily="34" charset="-120"/>
              </a:rPr>
              <a:t>Gross revenue is not profit.</a:t>
            </a:r>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 Know the real picture — every line item — before you commit to a purchase.</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688975"/>
            <a:ext cx="10868745" cy="465138"/>
          </a:xfrm>
          <a:prstGeom prst="rect">
            <a:avLst/>
          </a:prstGeom>
          <a:noFill/>
          <a:ln/>
        </p:spPr>
        <p:txBody>
          <a:bodyPr wrap="none" lIns="0" tIns="0" rIns="0" bIns="0" rtlCol="0" anchor="t"/>
          <a:lstStyle/>
          <a:p>
            <a:pPr algn="l" indent="0" marL="0">
              <a:lnSpc>
                <a:spcPct val="104000"/>
              </a:lnSpc>
              <a:buNone/>
            </a:pPr>
            <a:r>
              <a:rPr lang="en-US" sz="2900" dirty="0">
                <a:solidFill>
                  <a:srgbClr val="3257B8"/>
                </a:solidFill>
                <a:latin typeface="Roboto Slab" pitchFamily="34" charset="0"/>
                <a:ea typeface="Roboto Slab" pitchFamily="34" charset="-122"/>
                <a:cs typeface="Roboto Slab" pitchFamily="34" charset="-120"/>
              </a:rPr>
              <a:t>How Do You Finance a Short-Term Rental?</a:t>
            </a:r>
            <a:endParaRPr lang="en-US" sz="2900" dirty="0"/>
          </a:p>
        </p:txBody>
      </p:sp>
      <p:sp>
        <p:nvSpPr>
          <p:cNvPr id="3" name="Text 1"/>
          <p:cNvSpPr/>
          <p:nvPr/>
        </p:nvSpPr>
        <p:spPr>
          <a:xfrm>
            <a:off x="661475" y="1422003"/>
            <a:ext cx="10868745"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This is the question investors search for at midnight. The answer depends on how you plan to use the property, your financial profile, and which loan program best fits your situation. There is no single path — and that's actually good news.</a:t>
            </a:r>
            <a:endParaRPr lang="en-US" sz="11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7234" y="2029768"/>
            <a:ext cx="223237" cy="223242"/>
          </a:xfrm>
          <a:prstGeom prst="rect">
            <a:avLst/>
          </a:prstGeom>
        </p:spPr>
      </p:pic>
      <p:sp>
        <p:nvSpPr>
          <p:cNvPr id="5" name="Text 2"/>
          <p:cNvSpPr/>
          <p:nvPr/>
        </p:nvSpPr>
        <p:spPr>
          <a:xfrm>
            <a:off x="1145154" y="2025154"/>
            <a:ext cx="10385066"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Conventional Investment Property Financing</a:t>
            </a:r>
            <a:endParaRPr lang="en-US" sz="1450" dirty="0"/>
          </a:p>
        </p:txBody>
      </p:sp>
      <p:sp>
        <p:nvSpPr>
          <p:cNvPr id="6" name="Text 3"/>
          <p:cNvSpPr/>
          <p:nvPr/>
        </p:nvSpPr>
        <p:spPr>
          <a:xfrm>
            <a:off x="1145154" y="2337991"/>
            <a:ext cx="10385066"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A standard approach for properties classified as investment properties. Typically requires higher down payments and reserves than primary residence loans.</a:t>
            </a:r>
            <a:endParaRPr lang="en-US" sz="11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234" y="2836714"/>
            <a:ext cx="223237" cy="223242"/>
          </a:xfrm>
          <a:prstGeom prst="rect">
            <a:avLst/>
          </a:prstGeom>
        </p:spPr>
      </p:pic>
      <p:sp>
        <p:nvSpPr>
          <p:cNvPr id="8" name="Text 4"/>
          <p:cNvSpPr/>
          <p:nvPr/>
        </p:nvSpPr>
        <p:spPr>
          <a:xfrm>
            <a:off x="1145154" y="2832100"/>
            <a:ext cx="10385066"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Second-Home Financing</a:t>
            </a:r>
            <a:endParaRPr lang="en-US" sz="1450" dirty="0"/>
          </a:p>
        </p:txBody>
      </p:sp>
      <p:sp>
        <p:nvSpPr>
          <p:cNvPr id="9" name="Text 5"/>
          <p:cNvSpPr/>
          <p:nvPr/>
        </p:nvSpPr>
        <p:spPr>
          <a:xfrm>
            <a:off x="1145154" y="3144937"/>
            <a:ext cx="10385066"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Available when occupancy intent, property characteristics, and program guidelines are genuinely met. Different qualification standards apply.</a:t>
            </a:r>
            <a:endParaRPr lang="en-US" sz="11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7234" y="3643660"/>
            <a:ext cx="223237" cy="223242"/>
          </a:xfrm>
          <a:prstGeom prst="rect">
            <a:avLst/>
          </a:prstGeom>
        </p:spPr>
      </p:pic>
      <p:sp>
        <p:nvSpPr>
          <p:cNvPr id="11" name="Text 6"/>
          <p:cNvSpPr/>
          <p:nvPr/>
        </p:nvSpPr>
        <p:spPr>
          <a:xfrm>
            <a:off x="1145154" y="3639046"/>
            <a:ext cx="10385066"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DSCR Financing</a:t>
            </a:r>
            <a:endParaRPr lang="en-US" sz="1450" dirty="0"/>
          </a:p>
        </p:txBody>
      </p:sp>
      <p:sp>
        <p:nvSpPr>
          <p:cNvPr id="12" name="Text 7"/>
          <p:cNvSpPr/>
          <p:nvPr/>
        </p:nvSpPr>
        <p:spPr>
          <a:xfrm>
            <a:off x="1145154" y="3951883"/>
            <a:ext cx="10385066"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Debt Service Coverage Ratio loans qualify based heavily on the property's projected rental income rather than your personal income documents.</a:t>
            </a:r>
            <a:endParaRPr lang="en-US" sz="11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7234" y="4450606"/>
            <a:ext cx="223237" cy="223242"/>
          </a:xfrm>
          <a:prstGeom prst="rect">
            <a:avLst/>
          </a:prstGeom>
        </p:spPr>
      </p:pic>
      <p:sp>
        <p:nvSpPr>
          <p:cNvPr id="14" name="Text 8"/>
          <p:cNvSpPr/>
          <p:nvPr/>
        </p:nvSpPr>
        <p:spPr>
          <a:xfrm>
            <a:off x="1145154" y="4445992"/>
            <a:ext cx="10385066"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Non-QM / Bank Statement Options</a:t>
            </a:r>
            <a:endParaRPr lang="en-US" sz="1450" dirty="0"/>
          </a:p>
        </p:txBody>
      </p:sp>
      <p:sp>
        <p:nvSpPr>
          <p:cNvPr id="15" name="Text 9"/>
          <p:cNvSpPr/>
          <p:nvPr/>
        </p:nvSpPr>
        <p:spPr>
          <a:xfrm>
            <a:off x="1145154" y="4758829"/>
            <a:ext cx="10385066"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Useful for self-employed buyers or those with income structures that don't fit traditional documentation requirements.</a:t>
            </a:r>
            <a:endParaRPr lang="en-US" sz="1150" dirty="0"/>
          </a:p>
        </p:txBody>
      </p:sp>
      <p:pic>
        <p:nvPicPr>
          <p:cNvPr id="16" name="Image 4"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7234" y="5257552"/>
            <a:ext cx="223237" cy="223242"/>
          </a:xfrm>
          <a:prstGeom prst="rect">
            <a:avLst/>
          </a:prstGeom>
        </p:spPr>
      </p:pic>
      <p:sp>
        <p:nvSpPr>
          <p:cNvPr id="17" name="Text 10"/>
          <p:cNvSpPr/>
          <p:nvPr/>
        </p:nvSpPr>
        <p:spPr>
          <a:xfrm>
            <a:off x="1145154" y="5252938"/>
            <a:ext cx="10385066"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Equity Strategies</a:t>
            </a:r>
            <a:endParaRPr lang="en-US" sz="1450" dirty="0"/>
          </a:p>
        </p:txBody>
      </p:sp>
      <p:sp>
        <p:nvSpPr>
          <p:cNvPr id="18" name="Text 11"/>
          <p:cNvSpPr/>
          <p:nvPr/>
        </p:nvSpPr>
        <p:spPr>
          <a:xfrm>
            <a:off x="1145154" y="5565775"/>
            <a:ext cx="10385066"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Leveraging existing property equity — through refinancing or other tools — as part of the funding plan for a new acquisition.</a:t>
            </a:r>
            <a:endParaRPr lang="en-US" sz="1150" dirty="0"/>
          </a:p>
        </p:txBody>
      </p:sp>
      <p:sp>
        <p:nvSpPr>
          <p:cNvPr id="19" name="Text 12"/>
          <p:cNvSpPr/>
          <p:nvPr/>
        </p:nvSpPr>
        <p:spPr>
          <a:xfrm>
            <a:off x="661475" y="5942707"/>
            <a:ext cx="11478330" cy="226219"/>
          </a:xfrm>
          <a:prstGeom prst="rect">
            <a:avLst/>
          </a:prstGeom>
          <a:noFill/>
          <a:ln/>
        </p:spPr>
        <p:txBody>
          <a:bodyPr wrap="none" lIns="0" tIns="0" rIns="0" bIns="0" rtlCol="0" anchor="t"/>
          <a:lstStyle/>
          <a:p>
            <a:pPr algn="l" indent="0" marL="0">
              <a:lnSpc>
                <a:spcPct val="127000"/>
              </a:lnSpc>
              <a:buNone/>
            </a:pPr>
            <a:r>
              <a:rPr lang="en-US" sz="1150" b="1" dirty="0">
                <a:solidFill>
                  <a:srgbClr val="15213F"/>
                </a:solidFill>
                <a:latin typeface="Roboto Bold" pitchFamily="34" charset="0"/>
                <a:ea typeface="Roboto Bold" pitchFamily="34" charset="-122"/>
                <a:cs typeface="Roboto Bold" pitchFamily="34" charset="-120"/>
              </a:rPr>
              <a:t>Key principle:</a:t>
            </a:r>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 The financing structure should match how you actually plan to use the property — and that conversation starts before you go under contract.</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889595"/>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DSCR: The Property Helps Tell the Story</a:t>
            </a:r>
            <a:endParaRPr lang="en-US" sz="3250" dirty="0"/>
          </a:p>
        </p:txBody>
      </p:sp>
      <p:sp>
        <p:nvSpPr>
          <p:cNvPr id="3" name="Text 1"/>
          <p:cNvSpPr/>
          <p:nvPr/>
        </p:nvSpPr>
        <p:spPr>
          <a:xfrm>
            <a:off x="661475" y="1737023"/>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DSCR stands for Debt Service Coverage Ratio.</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It's a loan structure designed specifically for investment properties — and it's changed the game for many STR buyers, especially those who are self-employed or building a portfolio.</a:t>
            </a:r>
            <a:endParaRPr lang="en-US" sz="1300" dirty="0"/>
          </a:p>
        </p:txBody>
      </p:sp>
      <p:sp>
        <p:nvSpPr>
          <p:cNvPr id="4" name="Text 2"/>
          <p:cNvSpPr/>
          <p:nvPr/>
        </p:nvSpPr>
        <p:spPr>
          <a:xfrm>
            <a:off x="661475" y="2617589"/>
            <a:ext cx="5232666" cy="258465"/>
          </a:xfrm>
          <a:prstGeom prst="rect">
            <a:avLst/>
          </a:prstGeom>
          <a:noFill/>
          <a:ln/>
        </p:spPr>
        <p:txBody>
          <a:bodyPr wrap="none" lIns="0" tIns="0" rIns="0" bIns="0" rtlCol="0" anchor="t"/>
          <a:lstStyle/>
          <a:p>
            <a:pPr algn="l" indent="0" marL="0">
              <a:lnSpc>
                <a:spcPct val="104000"/>
              </a:lnSpc>
              <a:buNone/>
            </a:pPr>
            <a:r>
              <a:rPr lang="en-US" sz="1600" dirty="0">
                <a:solidFill>
                  <a:srgbClr val="3257B8"/>
                </a:solidFill>
                <a:latin typeface="Roboto Slab" pitchFamily="34" charset="0"/>
                <a:ea typeface="Roboto Slab" pitchFamily="34" charset="-122"/>
                <a:cs typeface="Roboto Slab" pitchFamily="34" charset="-120"/>
              </a:rPr>
              <a:t>How DSCR Works</a:t>
            </a:r>
            <a:endParaRPr lang="en-US" sz="1600" dirty="0"/>
          </a:p>
        </p:txBody>
      </p:sp>
      <p:sp>
        <p:nvSpPr>
          <p:cNvPr id="5" name="Text 3"/>
          <p:cNvSpPr/>
          <p:nvPr/>
        </p:nvSpPr>
        <p:spPr>
          <a:xfrm>
            <a:off x="661475" y="3041352"/>
            <a:ext cx="5232666"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Instead of primarily evaluating </a:t>
            </a:r>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your</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personal income, certain investor loan programs focus on the relationship between the property's qualifying rental cash flow and its debt obligation. If the property can service the debt, that becomes a central part of the story.</a:t>
            </a:r>
            <a:endParaRPr lang="en-US" sz="1300" dirty="0"/>
          </a:p>
        </p:txBody>
      </p:sp>
      <p:sp>
        <p:nvSpPr>
          <p:cNvPr id="6" name="Text 4"/>
          <p:cNvSpPr/>
          <p:nvPr/>
        </p:nvSpPr>
        <p:spPr>
          <a:xfrm>
            <a:off x="661475" y="4248646"/>
            <a:ext cx="5232666" cy="1174155"/>
          </a:xfrm>
          <a:prstGeom prst="rect">
            <a:avLst/>
          </a:prstGeom>
          <a:noFill/>
          <a:ln/>
        </p:spPr>
        <p:txBody>
          <a:bodyPr wrap="square" lIns="0" tIns="0" rIns="0" bIns="0" rtlCol="0" anchor="t">
            <a:normAutofit/>
          </a:bodyPr>
          <a:lstStyle/>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Designed specifically for investment properties</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Personal income documents may not be the primary qualifying method</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Valuable for self-employed buyers and portfolio investors</a:t>
            </a:r>
            <a:endParaRPr lang="en-US" sz="1300" dirty="0"/>
          </a:p>
        </p:txBody>
      </p:sp>
      <p:sp>
        <p:nvSpPr>
          <p:cNvPr id="7" name="Text 5"/>
          <p:cNvSpPr/>
          <p:nvPr/>
        </p:nvSpPr>
        <p:spPr>
          <a:xfrm>
            <a:off x="6303904" y="2617589"/>
            <a:ext cx="5232666" cy="258465"/>
          </a:xfrm>
          <a:prstGeom prst="rect">
            <a:avLst/>
          </a:prstGeom>
          <a:noFill/>
          <a:ln/>
        </p:spPr>
        <p:txBody>
          <a:bodyPr wrap="none" lIns="0" tIns="0" rIns="0" bIns="0" rtlCol="0" anchor="t"/>
          <a:lstStyle/>
          <a:p>
            <a:pPr algn="l" indent="0" marL="0">
              <a:lnSpc>
                <a:spcPct val="104000"/>
              </a:lnSpc>
              <a:buNone/>
            </a:pPr>
            <a:r>
              <a:rPr lang="en-US" sz="1600" dirty="0">
                <a:solidFill>
                  <a:srgbClr val="3257B8"/>
                </a:solidFill>
                <a:latin typeface="Roboto Slab" pitchFamily="34" charset="0"/>
                <a:ea typeface="Roboto Slab" pitchFamily="34" charset="-122"/>
                <a:cs typeface="Roboto Slab" pitchFamily="34" charset="-120"/>
              </a:rPr>
              <a:t>What Still Matters</a:t>
            </a:r>
            <a:endParaRPr lang="en-US" sz="1600" dirty="0"/>
          </a:p>
        </p:txBody>
      </p:sp>
      <p:sp>
        <p:nvSpPr>
          <p:cNvPr id="8" name="Text 6"/>
          <p:cNvSpPr/>
          <p:nvPr/>
        </p:nvSpPr>
        <p:spPr>
          <a:xfrm>
            <a:off x="6303904" y="3041352"/>
            <a:ext cx="5842251"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DSCR is not a free pass. Lenders will still evaluate:</a:t>
            </a:r>
            <a:endParaRPr lang="en-US" sz="1300" dirty="0"/>
          </a:p>
        </p:txBody>
      </p:sp>
      <p:sp>
        <p:nvSpPr>
          <p:cNvPr id="9" name="Text 7"/>
          <p:cNvSpPr/>
          <p:nvPr/>
        </p:nvSpPr>
        <p:spPr>
          <a:xfrm>
            <a:off x="6303904" y="3454797"/>
            <a:ext cx="5232666" cy="1231999"/>
          </a:xfrm>
          <a:prstGeom prst="rect">
            <a:avLst/>
          </a:prstGeom>
          <a:noFill/>
          <a:ln/>
        </p:spPr>
        <p:txBody>
          <a:bodyPr wrap="square" lIns="0" tIns="0" rIns="0" bIns="0" rtlCol="0" anchor="t">
            <a:normAutofit/>
          </a:bodyPr>
          <a:lstStyle/>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Credit profile and history</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Down payment and loan-to-value ratio</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Cash reserves after closing</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Property eligibility and condition</a:t>
            </a:r>
            <a:endParaRPr lang="en-US" sz="1300" dirty="0"/>
          </a:p>
        </p:txBody>
      </p:sp>
      <p:sp>
        <p:nvSpPr>
          <p:cNvPr id="10" name="Shape 8"/>
          <p:cNvSpPr/>
          <p:nvPr/>
        </p:nvSpPr>
        <p:spPr>
          <a:xfrm>
            <a:off x="6303904" y="4872831"/>
            <a:ext cx="5232666" cy="909439"/>
          </a:xfrm>
          <a:prstGeom prst="roundRect">
            <a:avLst>
              <a:gd name="adj" fmla="val 2728"/>
            </a:avLst>
          </a:prstGeom>
          <a:solidFill>
            <a:srgbClr val="D7DFF4"/>
          </a:solidFill>
          <a:ln/>
        </p:spPr>
      </p:sp>
      <p:pic>
        <p:nvPicPr>
          <p:cNvPr id="11" name="Image 0" descr="preencoded.png">    </p:cNvPr>
          <p:cNvPicPr>
            <a:picLocks noChangeAspect="1"/>
          </p:cNvPicPr>
          <p:nvPr/>
        </p:nvPicPr>
        <p:blipFill>
          <a:blip r:embed="rId1"/>
          <a:stretch>
            <a:fillRect/>
          </a:stretch>
        </p:blipFill>
        <p:spPr>
          <a:xfrm>
            <a:off x="6469198" y="5118894"/>
            <a:ext cx="206667" cy="165298"/>
          </a:xfrm>
          <a:prstGeom prst="rect">
            <a:avLst/>
          </a:prstGeom>
        </p:spPr>
      </p:pic>
      <p:sp>
        <p:nvSpPr>
          <p:cNvPr id="12" name="Text 9"/>
          <p:cNvSpPr/>
          <p:nvPr/>
        </p:nvSpPr>
        <p:spPr>
          <a:xfrm>
            <a:off x="6841160" y="5062934"/>
            <a:ext cx="4530116"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"Instead of only asking what </a:t>
            </a:r>
            <a:pPr algn="l" indent="0" marL="0">
              <a:lnSpc>
                <a:spcPct val="133000"/>
              </a:lnSpc>
              <a:buNone/>
            </a:pPr>
            <a:r>
              <a:rPr lang="en-US" sz="1300" i="1" dirty="0">
                <a:solidFill>
                  <a:srgbClr val="000000"/>
                </a:solidFill>
                <a:latin typeface="Roboto" pitchFamily="34" charset="0"/>
                <a:ea typeface="Roboto" pitchFamily="34" charset="-122"/>
                <a:cs typeface="Roboto" pitchFamily="34" charset="-120"/>
              </a:rPr>
              <a:t>you</a:t>
            </a:r>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 make — we're also looking at what the </a:t>
            </a:r>
            <a:pPr algn="l" indent="0" marL="0">
              <a:lnSpc>
                <a:spcPct val="133000"/>
              </a:lnSpc>
              <a:buNone/>
            </a:pPr>
            <a:r>
              <a:rPr lang="en-US" sz="1300" i="1" dirty="0">
                <a:solidFill>
                  <a:srgbClr val="000000"/>
                </a:solidFill>
                <a:latin typeface="Roboto" pitchFamily="34" charset="0"/>
                <a:ea typeface="Roboto" pitchFamily="34" charset="-122"/>
                <a:cs typeface="Roboto" pitchFamily="34" charset="-120"/>
              </a:rPr>
              <a:t>property</a:t>
            </a:r>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 may produce."</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600075"/>
            <a:ext cx="10868745" cy="465138"/>
          </a:xfrm>
          <a:prstGeom prst="rect">
            <a:avLst/>
          </a:prstGeom>
          <a:noFill/>
          <a:ln/>
        </p:spPr>
        <p:txBody>
          <a:bodyPr wrap="none" lIns="0" tIns="0" rIns="0" bIns="0" rtlCol="0" anchor="t"/>
          <a:lstStyle/>
          <a:p>
            <a:pPr algn="l" indent="0" marL="0">
              <a:lnSpc>
                <a:spcPct val="104000"/>
              </a:lnSpc>
              <a:buNone/>
            </a:pPr>
            <a:r>
              <a:rPr lang="en-US" sz="2900" dirty="0">
                <a:solidFill>
                  <a:srgbClr val="3257B8"/>
                </a:solidFill>
                <a:latin typeface="Roboto Slab" pitchFamily="34" charset="0"/>
                <a:ea typeface="Roboto Slab" pitchFamily="34" charset="-122"/>
                <a:cs typeface="Roboto Slab" pitchFamily="34" charset="-120"/>
              </a:rPr>
              <a:t>AirDNA &amp; Rental Projections</a:t>
            </a:r>
            <a:endParaRPr lang="en-US" sz="2900" dirty="0"/>
          </a:p>
        </p:txBody>
      </p:sp>
      <p:sp>
        <p:nvSpPr>
          <p:cNvPr id="3" name="Text 1"/>
          <p:cNvSpPr/>
          <p:nvPr/>
        </p:nvSpPr>
        <p:spPr>
          <a:xfrm>
            <a:off x="661475" y="1333103"/>
            <a:ext cx="10868745"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Market data tools like AirDNA have become a staple of the STR investor's research process. But how that data is used in a financing conversation is something every buyer needs to understand before they build their entire plan around a screenshot.</a:t>
            </a:r>
            <a:endParaRPr lang="en-US" sz="11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1936254"/>
            <a:ext cx="5367402" cy="1754684"/>
          </a:xfrm>
          <a:prstGeom prst="rect">
            <a:avLst/>
          </a:prstGeom>
        </p:spPr>
      </p:pic>
      <p:sp>
        <p:nvSpPr>
          <p:cNvPr id="5" name="Text 2"/>
          <p:cNvSpPr/>
          <p:nvPr/>
        </p:nvSpPr>
        <p:spPr>
          <a:xfrm>
            <a:off x="3255881" y="2047875"/>
            <a:ext cx="178589" cy="223242"/>
          </a:xfrm>
          <a:prstGeom prst="rect">
            <a:avLst/>
          </a:prstGeom>
          <a:noFill/>
          <a:ln/>
        </p:spPr>
        <p:txBody>
          <a:bodyPr wrap="none" lIns="0" tIns="0" rIns="0" bIns="0" rtlCol="0" anchor="ctr"/>
          <a:lstStyle/>
          <a:p>
            <a:pPr algn="ctr" indent="0" marL="0">
              <a:lnSpc>
                <a:spcPct val="100000"/>
              </a:lnSpc>
              <a:buNone/>
            </a:pPr>
            <a:r>
              <a:rPr lang="en-US" sz="1400" dirty="0">
                <a:solidFill>
                  <a:srgbClr val="FFFFFF"/>
                </a:solidFill>
                <a:latin typeface="Roboto Slab" pitchFamily="34" charset="0"/>
                <a:ea typeface="Roboto Slab" pitchFamily="34" charset="-122"/>
                <a:cs typeface="Roboto Slab" pitchFamily="34" charset="-120"/>
              </a:rPr>
              <a:t>1</a:t>
            </a:r>
            <a:endParaRPr lang="en-US" sz="1400" dirty="0"/>
          </a:p>
        </p:txBody>
      </p:sp>
      <p:sp>
        <p:nvSpPr>
          <p:cNvPr id="6" name="Text 3"/>
          <p:cNvSpPr/>
          <p:nvPr/>
        </p:nvSpPr>
        <p:spPr>
          <a:xfrm>
            <a:off x="829349" y="2531566"/>
            <a:ext cx="5031654"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Some Programs Accept STR Market Data</a:t>
            </a:r>
            <a:endParaRPr lang="en-US" sz="1450" dirty="0"/>
          </a:p>
        </p:txBody>
      </p:sp>
      <p:sp>
        <p:nvSpPr>
          <p:cNvPr id="7" name="Text 4"/>
          <p:cNvSpPr/>
          <p:nvPr/>
        </p:nvSpPr>
        <p:spPr>
          <a:xfrm>
            <a:off x="829349" y="2844403"/>
            <a:ext cx="5031654" cy="678656"/>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Certain investor loan programs may consider approved short-term rental market analysis as part of the income picture — but this varies significantly by lender and program.</a:t>
            </a:r>
            <a:endParaRPr lang="en-US" sz="1150" dirty="0"/>
          </a:p>
        </p:txBody>
      </p:sp>
      <p:pic>
        <p:nvPicPr>
          <p:cNvPr id="8"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2818" y="1936254"/>
            <a:ext cx="5367402" cy="1754684"/>
          </a:xfrm>
          <a:prstGeom prst="rect">
            <a:avLst/>
          </a:prstGeom>
        </p:spPr>
      </p:pic>
      <p:sp>
        <p:nvSpPr>
          <p:cNvPr id="9" name="Text 5"/>
          <p:cNvSpPr/>
          <p:nvPr/>
        </p:nvSpPr>
        <p:spPr>
          <a:xfrm>
            <a:off x="8757225" y="2047875"/>
            <a:ext cx="178589" cy="223242"/>
          </a:xfrm>
          <a:prstGeom prst="rect">
            <a:avLst/>
          </a:prstGeom>
          <a:noFill/>
          <a:ln/>
        </p:spPr>
        <p:txBody>
          <a:bodyPr wrap="none" lIns="0" tIns="0" rIns="0" bIns="0" rtlCol="0" anchor="ctr"/>
          <a:lstStyle/>
          <a:p>
            <a:pPr algn="ctr" indent="0" marL="0">
              <a:lnSpc>
                <a:spcPct val="100000"/>
              </a:lnSpc>
              <a:buNone/>
            </a:pPr>
            <a:r>
              <a:rPr lang="en-US" sz="1400" dirty="0">
                <a:solidFill>
                  <a:srgbClr val="FFFFFF"/>
                </a:solidFill>
                <a:latin typeface="Roboto Slab" pitchFamily="34" charset="0"/>
                <a:ea typeface="Roboto Slab" pitchFamily="34" charset="-122"/>
                <a:cs typeface="Roboto Slab" pitchFamily="34" charset="-120"/>
              </a:rPr>
              <a:t>2</a:t>
            </a:r>
            <a:endParaRPr lang="en-US" sz="1400" dirty="0"/>
          </a:p>
        </p:txBody>
      </p:sp>
      <p:sp>
        <p:nvSpPr>
          <p:cNvPr id="10" name="Text 6"/>
          <p:cNvSpPr/>
          <p:nvPr/>
        </p:nvSpPr>
        <p:spPr>
          <a:xfrm>
            <a:off x="6330692" y="2531566"/>
            <a:ext cx="5031654"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AirDNA Frames Potential Revenue</a:t>
            </a:r>
            <a:endParaRPr lang="en-US" sz="1450" dirty="0"/>
          </a:p>
        </p:txBody>
      </p:sp>
      <p:sp>
        <p:nvSpPr>
          <p:cNvPr id="11" name="Text 7"/>
          <p:cNvSpPr/>
          <p:nvPr/>
        </p:nvSpPr>
        <p:spPr>
          <a:xfrm>
            <a:off x="6330692" y="2844403"/>
            <a:ext cx="5031654" cy="678656"/>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These tools provide useful market-level context and comparable property performance data. They can inform a projection — but they are not the projection itself.</a:t>
            </a:r>
            <a:endParaRPr lang="en-US" sz="1150" dirty="0"/>
          </a:p>
        </p:txBody>
      </p:sp>
      <p:pic>
        <p:nvPicPr>
          <p:cNvPr id="12"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3824883"/>
            <a:ext cx="5367402" cy="1754684"/>
          </a:xfrm>
          <a:prstGeom prst="rect">
            <a:avLst/>
          </a:prstGeom>
        </p:spPr>
      </p:pic>
      <p:sp>
        <p:nvSpPr>
          <p:cNvPr id="13" name="Text 8"/>
          <p:cNvSpPr/>
          <p:nvPr/>
        </p:nvSpPr>
        <p:spPr>
          <a:xfrm>
            <a:off x="3255881" y="3936504"/>
            <a:ext cx="178589" cy="223242"/>
          </a:xfrm>
          <a:prstGeom prst="rect">
            <a:avLst/>
          </a:prstGeom>
          <a:noFill/>
          <a:ln/>
        </p:spPr>
        <p:txBody>
          <a:bodyPr wrap="none" lIns="0" tIns="0" rIns="0" bIns="0" rtlCol="0" anchor="ctr"/>
          <a:lstStyle/>
          <a:p>
            <a:pPr algn="ctr" indent="0" marL="0">
              <a:lnSpc>
                <a:spcPct val="100000"/>
              </a:lnSpc>
              <a:buNone/>
            </a:pPr>
            <a:r>
              <a:rPr lang="en-US" sz="1400" dirty="0">
                <a:solidFill>
                  <a:srgbClr val="FFFFFF"/>
                </a:solidFill>
                <a:latin typeface="Roboto Slab" pitchFamily="34" charset="0"/>
                <a:ea typeface="Roboto Slab" pitchFamily="34" charset="-122"/>
                <a:cs typeface="Roboto Slab" pitchFamily="34" charset="-120"/>
              </a:rPr>
              <a:t>3</a:t>
            </a:r>
            <a:endParaRPr lang="en-US" sz="1400" dirty="0"/>
          </a:p>
        </p:txBody>
      </p:sp>
      <p:sp>
        <p:nvSpPr>
          <p:cNvPr id="14" name="Text 9"/>
          <p:cNvSpPr/>
          <p:nvPr/>
        </p:nvSpPr>
        <p:spPr>
          <a:xfrm>
            <a:off x="829349" y="4420195"/>
            <a:ext cx="5031654"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Guidelines Determine Acceptability</a:t>
            </a:r>
            <a:endParaRPr lang="en-US" sz="1450" dirty="0"/>
          </a:p>
        </p:txBody>
      </p:sp>
      <p:sp>
        <p:nvSpPr>
          <p:cNvPr id="15" name="Text 10"/>
          <p:cNvSpPr/>
          <p:nvPr/>
        </p:nvSpPr>
        <p:spPr>
          <a:xfrm>
            <a:off x="829349" y="4733032"/>
            <a:ext cx="5031654" cy="678656"/>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What a lender or investor will accept as qualifying rental analysis is governed by their specific guidelines. Not all data sources are treated equally across programs.</a:t>
            </a:r>
            <a:endParaRPr lang="en-US" sz="1150" dirty="0"/>
          </a:p>
        </p:txBody>
      </p:sp>
      <p:pic>
        <p:nvPicPr>
          <p:cNvPr id="16"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62818" y="3824883"/>
            <a:ext cx="5367402" cy="1754684"/>
          </a:xfrm>
          <a:prstGeom prst="rect">
            <a:avLst/>
          </a:prstGeom>
        </p:spPr>
      </p:pic>
      <p:sp>
        <p:nvSpPr>
          <p:cNvPr id="17" name="Text 11"/>
          <p:cNvSpPr/>
          <p:nvPr/>
        </p:nvSpPr>
        <p:spPr>
          <a:xfrm>
            <a:off x="8757225" y="3936504"/>
            <a:ext cx="178589" cy="223242"/>
          </a:xfrm>
          <a:prstGeom prst="rect">
            <a:avLst/>
          </a:prstGeom>
          <a:noFill/>
          <a:ln/>
        </p:spPr>
        <p:txBody>
          <a:bodyPr wrap="none" lIns="0" tIns="0" rIns="0" bIns="0" rtlCol="0" anchor="ctr"/>
          <a:lstStyle/>
          <a:p>
            <a:pPr algn="ctr" indent="0" marL="0">
              <a:lnSpc>
                <a:spcPct val="100000"/>
              </a:lnSpc>
              <a:buNone/>
            </a:pPr>
            <a:r>
              <a:rPr lang="en-US" sz="1400" dirty="0">
                <a:solidFill>
                  <a:srgbClr val="FFFFFF"/>
                </a:solidFill>
                <a:latin typeface="Roboto Slab" pitchFamily="34" charset="0"/>
                <a:ea typeface="Roboto Slab" pitchFamily="34" charset="-122"/>
                <a:cs typeface="Roboto Slab" pitchFamily="34" charset="-120"/>
              </a:rPr>
              <a:t>4</a:t>
            </a:r>
            <a:endParaRPr lang="en-US" sz="1400" dirty="0"/>
          </a:p>
        </p:txBody>
      </p:sp>
      <p:sp>
        <p:nvSpPr>
          <p:cNvPr id="18" name="Text 12"/>
          <p:cNvSpPr/>
          <p:nvPr/>
        </p:nvSpPr>
        <p:spPr>
          <a:xfrm>
            <a:off x="6330692" y="4420195"/>
            <a:ext cx="5031654"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A Projection Is Not a Guarantee</a:t>
            </a:r>
            <a:endParaRPr lang="en-US" sz="1450" dirty="0"/>
          </a:p>
        </p:txBody>
      </p:sp>
      <p:sp>
        <p:nvSpPr>
          <p:cNvPr id="19" name="Text 13"/>
          <p:cNvSpPr/>
          <p:nvPr/>
        </p:nvSpPr>
        <p:spPr>
          <a:xfrm>
            <a:off x="6330692" y="4733032"/>
            <a:ext cx="5031654" cy="678656"/>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Rental projections represent estimated potential — not a commitment of future income. Seasonality, vacancy, and market shifts all affect actual performance.</a:t>
            </a:r>
            <a:endParaRPr lang="en-US" sz="1150" dirty="0"/>
          </a:p>
        </p:txBody>
      </p:sp>
      <p:sp>
        <p:nvSpPr>
          <p:cNvPr id="20" name="Shape 14"/>
          <p:cNvSpPr/>
          <p:nvPr/>
        </p:nvSpPr>
        <p:spPr>
          <a:xfrm>
            <a:off x="661475" y="5730280"/>
            <a:ext cx="19050" cy="527645"/>
          </a:xfrm>
          <a:prstGeom prst="roundRect">
            <a:avLst>
              <a:gd name="adj" fmla="val 59999"/>
            </a:avLst>
          </a:prstGeom>
          <a:solidFill>
            <a:srgbClr val="3257B8"/>
          </a:solidFill>
          <a:ln/>
        </p:spPr>
      </p:sp>
      <p:sp>
        <p:nvSpPr>
          <p:cNvPr id="21" name="Text 15"/>
          <p:cNvSpPr/>
          <p:nvPr/>
        </p:nvSpPr>
        <p:spPr>
          <a:xfrm>
            <a:off x="884711" y="5880993"/>
            <a:ext cx="11255093"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"Don't build your entire dream around a screenshot. Let Lisa review the financing and the data together." — Scotty Hudspeth</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2026-07-15T17:43:14Z</dcterms:created>
  <dcterms:modified xsi:type="dcterms:W3CDTF">2026-07-15T17:43:14Z</dcterms:modified>
</cp:coreProperties>
</file>