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1695" cy="6858000"/>
  <p:notesSz cx="6858000" cy="12191695"/>
  <p:embeddedFontLst>
    <p:embeddedFont>
      <p:font typeface="Roboto Light"/>
      <p:regular r:id="rId201314"/>
    </p:embeddedFont>
    <p:embeddedFont>
      <p:font typeface="Roboto"/>
      <p:regular r:id="rId201315"/>
    </p:embeddedFont>
    <p:embeddedFont>
      <p:font typeface="Roboto Thin"/>
      <p:regular r:id="rId201316"/>
    </p:embeddedFont>
    <p:embeddedFont>
      <p:font typeface="Roboto ExtraLight"/>
      <p:regular r:id="rId201317"/>
    </p:embeddedFont>
    <p:embeddedFont>
      <p:font typeface="Roboto Medium"/>
      <p:regular r:id="rId201318"/>
    </p:embeddedFont>
    <p:embeddedFont>
      <p:font typeface="Roboto SemiBold"/>
      <p:regular r:id="rId201319"/>
    </p:embeddedFont>
    <p:embeddedFont>
      <p:font typeface="Roboto Bold"/>
      <p:regular r:id="rId201320"/>
    </p:embeddedFont>
    <p:embeddedFont>
      <p:font typeface="Roboto ExtraBold"/>
      <p:regular r:id="rId201321"/>
    </p:embeddedFont>
    <p:embeddedFont>
      <p:font typeface="Roboto Black"/>
      <p:regular r:id="rId201322"/>
    </p:embeddedFont>
    <p:embeddedFont>
      <p:font typeface="Roboto Slab Thin"/>
      <p:regular r:id="rId201323"/>
    </p:embeddedFont>
    <p:embeddedFont>
      <p:font typeface="Roboto Slab ExtraLight"/>
      <p:regular r:id="rId201324"/>
    </p:embeddedFont>
    <p:embeddedFont>
      <p:font typeface="Roboto Slab Light"/>
      <p:regular r:id="rId201325"/>
    </p:embeddedFont>
    <p:embeddedFont>
      <p:font typeface="Roboto Slab"/>
      <p:regular r:id="rId201326"/>
    </p:embeddedFont>
    <p:embeddedFont>
      <p:font typeface="Roboto Slab Medium"/>
      <p:regular r:id="rId201327"/>
    </p:embeddedFont>
    <p:embeddedFont>
      <p:font typeface="Roboto Slab SemiBold"/>
      <p:regular r:id="rId201328"/>
    </p:embeddedFont>
    <p:embeddedFont>
      <p:font typeface="Roboto Slab Bold"/>
      <p:regular r:id="rId201329"/>
    </p:embeddedFont>
    <p:embeddedFont>
      <p:font typeface="Roboto Slab ExtraBold"/>
      <p:regular r:id="rId201330"/>
    </p:embeddedFont>
    <p:embeddedFont>
      <p:font typeface="Roboto Slab Black"/>
      <p:regular r:id="rId20133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 Id="rId201326" Target="fonts/201326.fntdata" Type="http://schemas.openxmlformats.org/officeDocument/2006/relationships/font"/><Relationship Id="rId201327" Target="fonts/201327.fntdata" Type="http://schemas.openxmlformats.org/officeDocument/2006/relationships/font"/><Relationship Id="rId201328" Target="fonts/201328.fntdata" Type="http://schemas.openxmlformats.org/officeDocument/2006/relationships/font"/><Relationship Id="rId201329" Target="fonts/201329.fntdata" Type="http://schemas.openxmlformats.org/officeDocument/2006/relationships/font"/><Relationship Id="rId201330" Target="fonts/201330.fntdata" Type="http://schemas.openxmlformats.org/officeDocument/2006/relationships/font"/><Relationship Id="rId201331" Target="fonts/201331.fntdata" Type="http://schemas.openxmlformats.org/officeDocument/2006/relationships/font"/><Relationship Id="rId201332" Target="fonts/201332.fntdata" Type="http://schemas.openxmlformats.org/officeDocument/2006/relationships/font"/><Relationship Id="rId201333" Target="fonts/201333.fntdata" Type="http://schemas.openxmlformats.org/officeDocument/2006/relationships/font"/><Relationship Id="rId201334" Target="fonts/201334.fntdata" Type="http://schemas.openxmlformats.org/officeDocument/2006/relationships/font"/><Relationship Id="rId201335" Target="fonts/20133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DF1F8"/>
          </a:solidFill>
          <a:ln/>
        </p:spPr>
      </p:sp>
      <p:sp>
        <p:nvSpPr>
          <p:cNvPr id="3" name="Shape 1"/>
          <p:cNvSpPr/>
          <p:nvPr/>
        </p:nvSpPr>
        <p:spPr>
          <a:xfrm>
            <a:off x="0" y="0"/>
            <a:ext cx="12191695" cy="6858000"/>
          </a:xfrm>
          <a:prstGeom prst="rect">
            <a:avLst/>
          </a:prstGeom>
          <a:solidFill>
            <a:srgbClr val="FBFCFE"/>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1.png"/><Relationship Id="rId4" Type="http://schemas.openxmlformats.org/officeDocument/2006/relationships/image" Target="../media/image-10-2.svg"/><Relationship Id="rId5" Type="http://schemas.openxmlformats.org/officeDocument/2006/relationships/image" Target="../media/image-10-1.png"/><Relationship Id="rId6" Type="http://schemas.openxmlformats.org/officeDocument/2006/relationships/image" Target="../media/image-10-2.svg"/><Relationship Id="rId7" Type="http://schemas.openxmlformats.org/officeDocument/2006/relationships/image" Target="../media/image-10-1.png"/><Relationship Id="rId8" Type="http://schemas.openxmlformats.org/officeDocument/2006/relationships/image" Target="../media/image-10-2.svg"/><Relationship Id="rId9" Type="http://schemas.openxmlformats.org/officeDocument/2006/relationships/image" Target="../media/image-10-1.png"/><Relationship Id="rId10" Type="http://schemas.openxmlformats.org/officeDocument/2006/relationships/image" Target="../media/image-10-2.svg"/><Relationship Id="rId11" Type="http://schemas.openxmlformats.org/officeDocument/2006/relationships/slideLayout" Target="../slideLayouts/slideLayout2.xml"/><Relationship Id="rId1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6-7.pn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e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1.png"/><Relationship Id="rId4" Type="http://schemas.openxmlformats.org/officeDocument/2006/relationships/image" Target="../media/image-3-2.svg"/><Relationship Id="rId5" Type="http://schemas.openxmlformats.org/officeDocument/2006/relationships/image" Target="../media/image-3-1.png"/><Relationship Id="rId6" Type="http://schemas.openxmlformats.org/officeDocument/2006/relationships/image" Target="../media/image-3-2.svg"/><Relationship Id="rId7" Type="http://schemas.openxmlformats.org/officeDocument/2006/relationships/slideLayout" Target="../slideLayouts/slideLayout2.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slideLayout" Target="../slideLayouts/slideLayout2.xml"/><Relationship Id="rId1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slideLayout" Target="../slideLayouts/slideLayout2.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1.png"/><Relationship Id="rId4" Type="http://schemas.openxmlformats.org/officeDocument/2006/relationships/image" Target="../media/image-8-2.svg"/><Relationship Id="rId5" Type="http://schemas.openxmlformats.org/officeDocument/2006/relationships/image" Target="../media/image-8-1.png"/><Relationship Id="rId6" Type="http://schemas.openxmlformats.org/officeDocument/2006/relationships/image" Target="../media/image-8-2.svg"/><Relationship Id="rId7" Type="http://schemas.openxmlformats.org/officeDocument/2006/relationships/image" Target="../media/image-8-1.png"/><Relationship Id="rId8" Type="http://schemas.openxmlformats.org/officeDocument/2006/relationships/image" Target="../media/image-8-2.svg"/><Relationship Id="rId9" Type="http://schemas.openxmlformats.org/officeDocument/2006/relationships/image" Target="../media/image-8-1.png"/><Relationship Id="rId10" Type="http://schemas.openxmlformats.org/officeDocument/2006/relationships/image" Target="../media/image-8-2.svg"/><Relationship Id="rId11" Type="http://schemas.openxmlformats.org/officeDocument/2006/relationships/image" Target="../media/image-8-1.png"/><Relationship Id="rId12" Type="http://schemas.openxmlformats.org/officeDocument/2006/relationships/image" Target="../media/image-8-2.svg"/><Relationship Id="rId13" Type="http://schemas.openxmlformats.org/officeDocument/2006/relationships/slideLayout" Target="../slideLayouts/slideLayout2.xml"/><Relationship Id="rId1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2517378"/>
            <a:ext cx="6296860"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Your First Home Starts Here</a:t>
            </a:r>
            <a:endParaRPr lang="en-US" sz="3250" dirty="0"/>
          </a:p>
        </p:txBody>
      </p:sp>
      <p:sp>
        <p:nvSpPr>
          <p:cNvPr id="4" name="Text 1"/>
          <p:cNvSpPr/>
          <p:nvPr/>
        </p:nvSpPr>
        <p:spPr>
          <a:xfrm>
            <a:off x="5233360" y="3282156"/>
            <a:ext cx="6296860"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 30-Minute First-Time Home Buyer Webinar hosted by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Scott Hudspeth</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featuring mortgage expert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Brian Emerson</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Whether you're just exploring or ready to make a move, this session is designed to answer your most pressing questions — clearly, honestly, and without the pressure.</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780157"/>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Biggest Mistakes Buyers Make</a:t>
            </a:r>
            <a:endParaRPr lang="en-US" sz="3250" dirty="0"/>
          </a:p>
        </p:txBody>
      </p:sp>
      <p:sp>
        <p:nvSpPr>
          <p:cNvPr id="3" name="Text 1"/>
          <p:cNvSpPr/>
          <p:nvPr/>
        </p:nvSpPr>
        <p:spPr>
          <a:xfrm>
            <a:off x="661475" y="1627584"/>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You've done the hard work to get approved — don't let a preventable misstep derail your closing. Brian has seen these mistakes happen more times than he can count. Knowing them now protects you later.</a:t>
            </a:r>
            <a:endParaRPr lang="en-US" sz="13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342852"/>
            <a:ext cx="3512653" cy="1784846"/>
          </a:xfrm>
          <a:prstGeom prst="rect">
            <a:avLst/>
          </a:prstGeom>
        </p:spPr>
      </p:pic>
      <p:sp>
        <p:nvSpPr>
          <p:cNvPr id="5" name="Text 2"/>
          <p:cNvSpPr/>
          <p:nvPr/>
        </p:nvSpPr>
        <p:spPr>
          <a:xfrm>
            <a:off x="922017" y="2527201"/>
            <a:ext cx="3067767"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Opening New Credit</a:t>
            </a:r>
            <a:endParaRPr lang="en-US" sz="1600" dirty="0"/>
          </a:p>
        </p:txBody>
      </p:sp>
      <p:sp>
        <p:nvSpPr>
          <p:cNvPr id="6" name="Text 3"/>
          <p:cNvSpPr/>
          <p:nvPr/>
        </p:nvSpPr>
        <p:spPr>
          <a:xfrm>
            <a:off x="922017" y="2884884"/>
            <a:ext cx="3067767"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 new car loan or credit card application can shift your debt-to-income ratio and put your approval at risk — even days before closing.</a:t>
            </a:r>
            <a:endParaRPr lang="en-US" sz="13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39422" y="2342852"/>
            <a:ext cx="3512752" cy="1784846"/>
          </a:xfrm>
          <a:prstGeom prst="rect">
            <a:avLst/>
          </a:prstGeom>
        </p:spPr>
      </p:pic>
      <p:sp>
        <p:nvSpPr>
          <p:cNvPr id="8" name="Text 4"/>
          <p:cNvSpPr/>
          <p:nvPr/>
        </p:nvSpPr>
        <p:spPr>
          <a:xfrm>
            <a:off x="4599964" y="2527201"/>
            <a:ext cx="3067866"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Buying Furniture Early</a:t>
            </a:r>
            <a:endParaRPr lang="en-US" sz="1600" dirty="0"/>
          </a:p>
        </p:txBody>
      </p:sp>
      <p:sp>
        <p:nvSpPr>
          <p:cNvPr id="9" name="Text 5"/>
          <p:cNvSpPr/>
          <p:nvPr/>
        </p:nvSpPr>
        <p:spPr>
          <a:xfrm>
            <a:off x="4599964" y="2884884"/>
            <a:ext cx="3067866"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Big purchases on a credit card or through financing can look like new debt to your lender. Wait until after closing.</a:t>
            </a:r>
            <a:endParaRPr lang="en-US" sz="13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17468" y="2342852"/>
            <a:ext cx="3512653" cy="1784846"/>
          </a:xfrm>
          <a:prstGeom prst="rect">
            <a:avLst/>
          </a:prstGeom>
        </p:spPr>
      </p:pic>
      <p:sp>
        <p:nvSpPr>
          <p:cNvPr id="11" name="Text 6"/>
          <p:cNvSpPr/>
          <p:nvPr/>
        </p:nvSpPr>
        <p:spPr>
          <a:xfrm>
            <a:off x="8278010" y="2527201"/>
            <a:ext cx="3067767"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Changing Jobs</a:t>
            </a:r>
            <a:endParaRPr lang="en-US" sz="1600" dirty="0"/>
          </a:p>
        </p:txBody>
      </p:sp>
      <p:sp>
        <p:nvSpPr>
          <p:cNvPr id="12" name="Text 7"/>
          <p:cNvSpPr/>
          <p:nvPr/>
        </p:nvSpPr>
        <p:spPr>
          <a:xfrm>
            <a:off x="8278010" y="2884884"/>
            <a:ext cx="3067767"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Employment stability is key. A job change — even for more money — can pause or complicate your loan process.</a:t>
            </a:r>
            <a:endParaRPr lang="en-US" sz="13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1475" y="4292997"/>
            <a:ext cx="3512653" cy="1784846"/>
          </a:xfrm>
          <a:prstGeom prst="rect">
            <a:avLst/>
          </a:prstGeom>
        </p:spPr>
      </p:pic>
      <p:sp>
        <p:nvSpPr>
          <p:cNvPr id="14" name="Text 8"/>
          <p:cNvSpPr/>
          <p:nvPr/>
        </p:nvSpPr>
        <p:spPr>
          <a:xfrm>
            <a:off x="922017" y="4477345"/>
            <a:ext cx="3067767"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Moving Large Sums of Money</a:t>
            </a:r>
            <a:endParaRPr lang="en-US" sz="1600" dirty="0"/>
          </a:p>
        </p:txBody>
      </p:sp>
      <p:sp>
        <p:nvSpPr>
          <p:cNvPr id="15" name="Text 9"/>
          <p:cNvSpPr/>
          <p:nvPr/>
        </p:nvSpPr>
        <p:spPr>
          <a:xfrm>
            <a:off x="922017" y="4835029"/>
            <a:ext cx="3067767"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Unexplained deposits trigger underwriter questions. Keep your finances steady and document any transfers.</a:t>
            </a:r>
            <a:endParaRPr lang="en-US" sz="1300" dirty="0"/>
          </a:p>
        </p:txBody>
      </p:sp>
      <p:pic>
        <p:nvPicPr>
          <p:cNvPr id="1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39422" y="4292997"/>
            <a:ext cx="3512752" cy="1784846"/>
          </a:xfrm>
          <a:prstGeom prst="rect">
            <a:avLst/>
          </a:prstGeom>
        </p:spPr>
      </p:pic>
      <p:sp>
        <p:nvSpPr>
          <p:cNvPr id="17" name="Text 10"/>
          <p:cNvSpPr/>
          <p:nvPr/>
        </p:nvSpPr>
        <p:spPr>
          <a:xfrm>
            <a:off x="4599964" y="4477345"/>
            <a:ext cx="3067866"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Ignoring Lender Requests</a:t>
            </a:r>
            <a:endParaRPr lang="en-US" sz="1600" dirty="0"/>
          </a:p>
        </p:txBody>
      </p:sp>
      <p:sp>
        <p:nvSpPr>
          <p:cNvPr id="18" name="Text 11"/>
          <p:cNvSpPr/>
          <p:nvPr/>
        </p:nvSpPr>
        <p:spPr>
          <a:xfrm>
            <a:off x="4599964" y="4835029"/>
            <a:ext cx="3067866"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When your lender asks for a document, respond quickly. Delays on your end can push back — or jeopardize — your closing date.</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475" y="788392"/>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Quick Fire Q&amp;A</a:t>
            </a:r>
            <a:endParaRPr lang="en-US" sz="3250" dirty="0"/>
          </a:p>
        </p:txBody>
      </p:sp>
      <p:sp>
        <p:nvSpPr>
          <p:cNvPr id="3" name="Text 1"/>
          <p:cNvSpPr/>
          <p:nvPr/>
        </p:nvSpPr>
        <p:spPr>
          <a:xfrm>
            <a:off x="661475" y="1635820"/>
            <a:ext cx="11478330" cy="264616"/>
          </a:xfrm>
          <a:prstGeom prst="rect">
            <a:avLst/>
          </a:prstGeom>
          <a:noFill/>
          <a:ln/>
        </p:spPr>
        <p:txBody>
          <a:bodyPr wrap="none" lIns="0" tIns="0" rIns="0" bIns="0" rtlCol="0" anchor="t"/>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Scott fires off the questions first-time buyers ask most — and Brian gives the straight answers. No fluff, no jargon.</a:t>
            </a:r>
            <a:endParaRPr lang="en-US" sz="1300" dirty="0"/>
          </a:p>
        </p:txBody>
      </p:sp>
      <p:sp>
        <p:nvSpPr>
          <p:cNvPr id="4" name="Shape 2"/>
          <p:cNvSpPr/>
          <p:nvPr/>
        </p:nvSpPr>
        <p:spPr>
          <a:xfrm>
            <a:off x="661475" y="2086471"/>
            <a:ext cx="5351725" cy="1217513"/>
          </a:xfrm>
          <a:prstGeom prst="roundRect">
            <a:avLst>
              <a:gd name="adj" fmla="val 2038"/>
            </a:avLst>
          </a:prstGeom>
          <a:solidFill>
            <a:srgbClr val="E9ECF2"/>
          </a:solidFill>
          <a:ln/>
        </p:spPr>
      </p:sp>
      <p:sp>
        <p:nvSpPr>
          <p:cNvPr id="5" name="Text 3"/>
          <p:cNvSpPr/>
          <p:nvPr/>
        </p:nvSpPr>
        <p:spPr>
          <a:xfrm>
            <a:off x="826769" y="2251770"/>
            <a:ext cx="5021137"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How long does pre-approval take?</a:t>
            </a:r>
            <a:endParaRPr lang="en-US" sz="1600" dirty="0"/>
          </a:p>
        </p:txBody>
      </p:sp>
      <p:sp>
        <p:nvSpPr>
          <p:cNvPr id="6" name="Text 4"/>
          <p:cNvSpPr/>
          <p:nvPr/>
        </p:nvSpPr>
        <p:spPr>
          <a:xfrm>
            <a:off x="826769" y="2609453"/>
            <a:ext cx="5021137"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Often as fast as same-day. With the right documents ready, Brian can move quickly.</a:t>
            </a:r>
            <a:endParaRPr lang="en-US" sz="1300" dirty="0"/>
          </a:p>
        </p:txBody>
      </p:sp>
      <p:sp>
        <p:nvSpPr>
          <p:cNvPr id="7" name="Shape 5"/>
          <p:cNvSpPr/>
          <p:nvPr/>
        </p:nvSpPr>
        <p:spPr>
          <a:xfrm>
            <a:off x="6178495" y="2086471"/>
            <a:ext cx="5351725" cy="1217513"/>
          </a:xfrm>
          <a:prstGeom prst="roundRect">
            <a:avLst>
              <a:gd name="adj" fmla="val 2038"/>
            </a:avLst>
          </a:prstGeom>
          <a:solidFill>
            <a:srgbClr val="E9ECF2"/>
          </a:solidFill>
          <a:ln/>
        </p:spPr>
      </p:sp>
      <p:sp>
        <p:nvSpPr>
          <p:cNvPr id="8" name="Text 6"/>
          <p:cNvSpPr/>
          <p:nvPr/>
        </p:nvSpPr>
        <p:spPr>
          <a:xfrm>
            <a:off x="6343789" y="2251770"/>
            <a:ext cx="5021137"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Can I use gift money?</a:t>
            </a:r>
            <a:endParaRPr lang="en-US" sz="1600" dirty="0"/>
          </a:p>
        </p:txBody>
      </p:sp>
      <p:sp>
        <p:nvSpPr>
          <p:cNvPr id="9" name="Text 7"/>
          <p:cNvSpPr/>
          <p:nvPr/>
        </p:nvSpPr>
        <p:spPr>
          <a:xfrm>
            <a:off x="6343789" y="2609453"/>
            <a:ext cx="5021137"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Yes — family gift funds are allowed on many loan types, with proper documentation.</a:t>
            </a:r>
            <a:endParaRPr lang="en-US" sz="1300" dirty="0"/>
          </a:p>
        </p:txBody>
      </p:sp>
      <p:sp>
        <p:nvSpPr>
          <p:cNvPr id="10" name="Shape 8"/>
          <p:cNvSpPr/>
          <p:nvPr/>
        </p:nvSpPr>
        <p:spPr>
          <a:xfrm>
            <a:off x="661475" y="3469283"/>
            <a:ext cx="5351725" cy="1217513"/>
          </a:xfrm>
          <a:prstGeom prst="roundRect">
            <a:avLst>
              <a:gd name="adj" fmla="val 2038"/>
            </a:avLst>
          </a:prstGeom>
          <a:solidFill>
            <a:srgbClr val="E9ECF2"/>
          </a:solidFill>
          <a:ln/>
        </p:spPr>
      </p:sp>
      <p:sp>
        <p:nvSpPr>
          <p:cNvPr id="11" name="Text 9"/>
          <p:cNvSpPr/>
          <p:nvPr/>
        </p:nvSpPr>
        <p:spPr>
          <a:xfrm>
            <a:off x="826769" y="3634581"/>
            <a:ext cx="5021137"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What about student loans?</a:t>
            </a:r>
            <a:endParaRPr lang="en-US" sz="1600" dirty="0"/>
          </a:p>
        </p:txBody>
      </p:sp>
      <p:sp>
        <p:nvSpPr>
          <p:cNvPr id="12" name="Text 10"/>
          <p:cNvSpPr/>
          <p:nvPr/>
        </p:nvSpPr>
        <p:spPr>
          <a:xfrm>
            <a:off x="826769" y="3992265"/>
            <a:ext cx="5021137"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They count in your debt-to-income ratio, but they don't automatically disqualify you. There are ways to work with them.</a:t>
            </a:r>
            <a:endParaRPr lang="en-US" sz="1300" dirty="0"/>
          </a:p>
        </p:txBody>
      </p:sp>
      <p:sp>
        <p:nvSpPr>
          <p:cNvPr id="13" name="Shape 11"/>
          <p:cNvSpPr/>
          <p:nvPr/>
        </p:nvSpPr>
        <p:spPr>
          <a:xfrm>
            <a:off x="6178495" y="3469283"/>
            <a:ext cx="5351725" cy="1217513"/>
          </a:xfrm>
          <a:prstGeom prst="roundRect">
            <a:avLst>
              <a:gd name="adj" fmla="val 2038"/>
            </a:avLst>
          </a:prstGeom>
          <a:solidFill>
            <a:srgbClr val="E9ECF2"/>
          </a:solidFill>
          <a:ln/>
        </p:spPr>
      </p:sp>
      <p:sp>
        <p:nvSpPr>
          <p:cNvPr id="14" name="Text 12"/>
          <p:cNvSpPr/>
          <p:nvPr/>
        </p:nvSpPr>
        <p:spPr>
          <a:xfrm>
            <a:off x="6343789" y="3634581"/>
            <a:ext cx="5021137"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Should I wait?</a:t>
            </a:r>
            <a:endParaRPr lang="en-US" sz="1600" dirty="0"/>
          </a:p>
        </p:txBody>
      </p:sp>
      <p:sp>
        <p:nvSpPr>
          <p:cNvPr id="15" name="Text 13"/>
          <p:cNvSpPr/>
          <p:nvPr/>
        </p:nvSpPr>
        <p:spPr>
          <a:xfrm>
            <a:off x="6343789" y="3992265"/>
            <a:ext cx="5021137"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Waiting has a cost too. Every month of renting is equity you're not building. Let's run the numbers.</a:t>
            </a:r>
            <a:endParaRPr lang="en-US" sz="1300" dirty="0"/>
          </a:p>
        </p:txBody>
      </p:sp>
      <p:sp>
        <p:nvSpPr>
          <p:cNvPr id="16" name="Shape 14"/>
          <p:cNvSpPr/>
          <p:nvPr/>
        </p:nvSpPr>
        <p:spPr>
          <a:xfrm>
            <a:off x="661475" y="4852095"/>
            <a:ext cx="5351725" cy="1217513"/>
          </a:xfrm>
          <a:prstGeom prst="roundRect">
            <a:avLst>
              <a:gd name="adj" fmla="val 2038"/>
            </a:avLst>
          </a:prstGeom>
          <a:solidFill>
            <a:srgbClr val="E9ECF2"/>
          </a:solidFill>
          <a:ln/>
        </p:spPr>
      </p:sp>
      <p:sp>
        <p:nvSpPr>
          <p:cNvPr id="17" name="Text 15"/>
          <p:cNvSpPr/>
          <p:nvPr/>
        </p:nvSpPr>
        <p:spPr>
          <a:xfrm>
            <a:off x="826769" y="5017393"/>
            <a:ext cx="5021137"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How much cash do I need?</a:t>
            </a:r>
            <a:endParaRPr lang="en-US" sz="1600" dirty="0"/>
          </a:p>
        </p:txBody>
      </p:sp>
      <p:sp>
        <p:nvSpPr>
          <p:cNvPr id="18" name="Text 16"/>
          <p:cNvSpPr/>
          <p:nvPr/>
        </p:nvSpPr>
        <p:spPr>
          <a:xfrm>
            <a:off x="826769" y="5375077"/>
            <a:ext cx="5021137"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Down payment plus closing costs. Brian will walk you through a realistic estimate for your situation.</a:t>
            </a:r>
            <a:endParaRPr lang="en-US" sz="1300" dirty="0"/>
          </a:p>
        </p:txBody>
      </p:sp>
      <p:sp>
        <p:nvSpPr>
          <p:cNvPr id="19" name="Shape 17"/>
          <p:cNvSpPr/>
          <p:nvPr/>
        </p:nvSpPr>
        <p:spPr>
          <a:xfrm>
            <a:off x="6178495" y="4852095"/>
            <a:ext cx="5351725" cy="1217513"/>
          </a:xfrm>
          <a:prstGeom prst="roundRect">
            <a:avLst>
              <a:gd name="adj" fmla="val 2038"/>
            </a:avLst>
          </a:prstGeom>
          <a:solidFill>
            <a:srgbClr val="E9ECF2"/>
          </a:solidFill>
          <a:ln/>
        </p:spPr>
      </p:sp>
      <p:sp>
        <p:nvSpPr>
          <p:cNvPr id="20" name="Text 18"/>
          <p:cNvSpPr/>
          <p:nvPr/>
        </p:nvSpPr>
        <p:spPr>
          <a:xfrm>
            <a:off x="6343789" y="5017393"/>
            <a:ext cx="5021137"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What if I'm self-employed?</a:t>
            </a:r>
            <a:endParaRPr lang="en-US" sz="1600" dirty="0"/>
          </a:p>
        </p:txBody>
      </p:sp>
      <p:sp>
        <p:nvSpPr>
          <p:cNvPr id="21" name="Text 19"/>
          <p:cNvSpPr/>
          <p:nvPr/>
        </p:nvSpPr>
        <p:spPr>
          <a:xfrm>
            <a:off x="6343789" y="5375077"/>
            <a:ext cx="5021137"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Self-employed buyers absolutely qualify — it just requires a bit more documentation. Brian has done it many times.</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475" y="1508720"/>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Brian's Best Advice</a:t>
            </a:r>
            <a:endParaRPr lang="en-US" sz="3250" dirty="0"/>
          </a:p>
        </p:txBody>
      </p:sp>
      <p:sp>
        <p:nvSpPr>
          <p:cNvPr id="3" name="Text 1"/>
          <p:cNvSpPr/>
          <p:nvPr/>
        </p:nvSpPr>
        <p:spPr>
          <a:xfrm>
            <a:off x="661475" y="2356148"/>
            <a:ext cx="11478330" cy="264616"/>
          </a:xfrm>
          <a:prstGeom prst="rect">
            <a:avLst/>
          </a:prstGeom>
          <a:noFill/>
          <a:ln/>
        </p:spPr>
        <p:txBody>
          <a:bodyPr wrap="none" lIns="0" tIns="0" rIns="0" bIns="0" rtlCol="0" anchor="t"/>
          <a:lstStyle/>
          <a:p>
            <a:pPr algn="l" indent="0" marL="0">
              <a:lnSpc>
                <a:spcPct val="133000"/>
              </a:lnSpc>
              <a:buNone/>
            </a:pPr>
            <a:r>
              <a:rPr lang="en-US" sz="1300" i="1" dirty="0">
                <a:solidFill>
                  <a:srgbClr val="15213F"/>
                </a:solidFill>
                <a:latin typeface="Roboto" pitchFamily="34" charset="0"/>
                <a:ea typeface="Roboto" pitchFamily="34" charset="-122"/>
                <a:cs typeface="Roboto" pitchFamily="34" charset="-120"/>
              </a:rPr>
              <a:t>"If everyone remembered just one thing from today, what would it be?"</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 Scott</a:t>
            </a:r>
            <a:endParaRPr lang="en-US" sz="1300" dirty="0"/>
          </a:p>
        </p:txBody>
      </p:sp>
      <p:sp>
        <p:nvSpPr>
          <p:cNvPr id="4" name="Shape 2"/>
          <p:cNvSpPr/>
          <p:nvPr/>
        </p:nvSpPr>
        <p:spPr>
          <a:xfrm>
            <a:off x="661475" y="2806799"/>
            <a:ext cx="19050" cy="1695053"/>
          </a:xfrm>
          <a:prstGeom prst="roundRect">
            <a:avLst>
              <a:gd name="adj" fmla="val 59999"/>
            </a:avLst>
          </a:prstGeom>
          <a:solidFill>
            <a:srgbClr val="3257B8"/>
          </a:solidFill>
          <a:ln/>
        </p:spPr>
      </p:sp>
      <p:sp>
        <p:nvSpPr>
          <p:cNvPr id="5" name="Text 3"/>
          <p:cNvSpPr/>
          <p:nvPr/>
        </p:nvSpPr>
        <p:spPr>
          <a:xfrm>
            <a:off x="909516" y="2992834"/>
            <a:ext cx="10620705"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"Don't let fear or assumptions keep you on the sidelines. So many people think they're not ready — wrong credit, not enough saved, the wrong time — but when we actually sit down and look at the numbers together, they're much closer than they thought. The most important step you can take is simply starting the conversation. No commitment, no pressure. Just information that puts you in control of your future."</a:t>
            </a:r>
            <a:endParaRPr lang="en-US" sz="1300" dirty="0"/>
          </a:p>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Brian Emerson, Mortgage Loan Officer</a:t>
            </a:r>
            <a:endParaRPr lang="en-US" sz="1300" dirty="0"/>
          </a:p>
        </p:txBody>
      </p:sp>
      <p:sp>
        <p:nvSpPr>
          <p:cNvPr id="6" name="Shape 4"/>
          <p:cNvSpPr/>
          <p:nvPr/>
        </p:nvSpPr>
        <p:spPr>
          <a:xfrm>
            <a:off x="661475" y="4687987"/>
            <a:ext cx="10868745" cy="661293"/>
          </a:xfrm>
          <a:prstGeom prst="roundRect">
            <a:avLst>
              <a:gd name="adj" fmla="val 3752"/>
            </a:avLst>
          </a:prstGeom>
          <a:solidFill>
            <a:srgbClr val="D7DFF4"/>
          </a:solidFill>
          <a:ln/>
        </p:spPr>
      </p:sp>
      <p:pic>
        <p:nvPicPr>
          <p:cNvPr id="7" name="Image 0" descr="preencoded.png">    </p:cNvPr>
          <p:cNvPicPr>
            <a:picLocks noChangeAspect="1"/>
          </p:cNvPicPr>
          <p:nvPr/>
        </p:nvPicPr>
        <p:blipFill>
          <a:blip r:embed="rId1"/>
          <a:stretch>
            <a:fillRect/>
          </a:stretch>
        </p:blipFill>
        <p:spPr>
          <a:xfrm>
            <a:off x="826769" y="4927699"/>
            <a:ext cx="206667" cy="165298"/>
          </a:xfrm>
          <a:prstGeom prst="rect">
            <a:avLst/>
          </a:prstGeom>
        </p:spPr>
      </p:pic>
      <p:sp>
        <p:nvSpPr>
          <p:cNvPr id="8" name="Text 5"/>
          <p:cNvSpPr/>
          <p:nvPr/>
        </p:nvSpPr>
        <p:spPr>
          <a:xfrm>
            <a:off x="1198731" y="4894560"/>
            <a:ext cx="10775780" cy="264616"/>
          </a:xfrm>
          <a:prstGeom prst="rect">
            <a:avLst/>
          </a:prstGeom>
          <a:noFill/>
          <a:ln/>
        </p:spPr>
        <p:txBody>
          <a:bodyPr wrap="none" lIns="0" tIns="0" rIns="0" bIns="0" rtlCol="0" anchor="t"/>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The cost of waiting is real. Every month you delay is a month someone else is building equity in a home just like the one you want.</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706537"/>
            <a:ext cx="6296860" cy="439241"/>
          </a:xfrm>
          <a:prstGeom prst="rect">
            <a:avLst/>
          </a:prstGeom>
          <a:noFill/>
          <a:ln/>
        </p:spPr>
        <p:txBody>
          <a:bodyPr wrap="none" lIns="0" tIns="0" rIns="0" bIns="0" rtlCol="0" anchor="t"/>
          <a:lstStyle/>
          <a:p>
            <a:pPr algn="l" indent="0" marL="0">
              <a:lnSpc>
                <a:spcPct val="104000"/>
              </a:lnSpc>
              <a:buNone/>
            </a:pPr>
            <a:r>
              <a:rPr lang="en-US" sz="2750" dirty="0">
                <a:solidFill>
                  <a:srgbClr val="3257B8"/>
                </a:solidFill>
                <a:latin typeface="Roboto Slab" pitchFamily="34" charset="0"/>
                <a:ea typeface="Roboto Slab" pitchFamily="34" charset="-122"/>
                <a:cs typeface="Roboto Slab" pitchFamily="34" charset="-120"/>
              </a:rPr>
              <a:t>Ready to Take the First Step?</a:t>
            </a:r>
            <a:endParaRPr lang="en-US" sz="2750" dirty="0"/>
          </a:p>
        </p:txBody>
      </p:sp>
      <p:sp>
        <p:nvSpPr>
          <p:cNvPr id="4" name="Text 1"/>
          <p:cNvSpPr/>
          <p:nvPr/>
        </p:nvSpPr>
        <p:spPr>
          <a:xfrm>
            <a:off x="5233360" y="1324967"/>
            <a:ext cx="6296860" cy="416123"/>
          </a:xfrm>
          <a:prstGeom prst="rect">
            <a:avLst/>
          </a:prstGeom>
          <a:noFill/>
          <a:ln/>
        </p:spPr>
        <p:txBody>
          <a:bodyPr wrap="square" lIns="0" tIns="0" rIns="0" bIns="0" rtlCol="0" anchor="t">
            <a:normAutofit/>
          </a:bodyPr>
          <a:lstStyle/>
          <a:p>
            <a:pPr algn="l" indent="0" marL="0">
              <a:lnSpc>
                <a:spcPct val="123000"/>
              </a:lnSpc>
              <a:buNone/>
            </a:pPr>
            <a:r>
              <a:rPr lang="en-US" sz="1100" b="1" dirty="0">
                <a:solidFill>
                  <a:srgbClr val="15213F"/>
                </a:solidFill>
                <a:latin typeface="Roboto Bold" pitchFamily="34" charset="0"/>
                <a:ea typeface="Roboto Bold" pitchFamily="34" charset="-122"/>
                <a:cs typeface="Roboto Bold" pitchFamily="34" charset="-120"/>
              </a:rPr>
              <a:t>No pressure. Just a conversation.</a:t>
            </a:r>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 Brian's approach is simple: give you the information you need, answer your questions honestly, and let you decide what's right for you — on your timeline.</a:t>
            </a:r>
            <a:endParaRPr lang="en-US" sz="1100" dirty="0"/>
          </a:p>
        </p:txBody>
      </p:sp>
      <p:sp>
        <p:nvSpPr>
          <p:cNvPr id="5" name="Shape 2"/>
          <p:cNvSpPr/>
          <p:nvPr/>
        </p:nvSpPr>
        <p:spPr>
          <a:xfrm>
            <a:off x="5233360" y="1875433"/>
            <a:ext cx="6296860" cy="988318"/>
          </a:xfrm>
          <a:prstGeom prst="roundRect">
            <a:avLst>
              <a:gd name="adj" fmla="val 2134"/>
            </a:avLst>
          </a:prstGeom>
          <a:solidFill>
            <a:srgbClr val="E9ECF2"/>
          </a:solidFill>
          <a:ln/>
        </p:spPr>
      </p:sp>
      <p:sp>
        <p:nvSpPr>
          <p:cNvPr id="6" name="Text 3"/>
          <p:cNvSpPr/>
          <p:nvPr/>
        </p:nvSpPr>
        <p:spPr>
          <a:xfrm>
            <a:off x="5373851" y="2015927"/>
            <a:ext cx="6015879"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Brian Emerson</a:t>
            </a:r>
            <a:endParaRPr lang="en-US" sz="1350" dirty="0"/>
          </a:p>
        </p:txBody>
      </p:sp>
      <p:sp>
        <p:nvSpPr>
          <p:cNvPr id="7" name="Text 4"/>
          <p:cNvSpPr/>
          <p:nvPr/>
        </p:nvSpPr>
        <p:spPr>
          <a:xfrm>
            <a:off x="5373851" y="2307134"/>
            <a:ext cx="6015879" cy="416123"/>
          </a:xfrm>
          <a:prstGeom prst="rect">
            <a:avLst/>
          </a:prstGeom>
          <a:noFill/>
          <a:ln/>
        </p:spPr>
        <p:txBody>
          <a:bodyPr wrap="square" lIns="0" tIns="0" rIns="0" bIns="0" rtlCol="0" anchor="t">
            <a:normAutofit/>
          </a:bodyPr>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Mortgage Loan Officer</a:t>
            </a:r>
            <a:endParaRPr lang="en-US" sz="1100" dirty="0"/>
          </a:p>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Bloomington, MN</a:t>
            </a:r>
            <a:endParaRPr lang="en-US" sz="1100" dirty="0"/>
          </a:p>
        </p:txBody>
      </p:sp>
      <p:sp>
        <p:nvSpPr>
          <p:cNvPr id="8" name="Shape 5"/>
          <p:cNvSpPr/>
          <p:nvPr/>
        </p:nvSpPr>
        <p:spPr>
          <a:xfrm>
            <a:off x="5233360" y="2983210"/>
            <a:ext cx="6296860" cy="792956"/>
          </a:xfrm>
          <a:prstGeom prst="roundRect">
            <a:avLst>
              <a:gd name="adj" fmla="val 2659"/>
            </a:avLst>
          </a:prstGeom>
          <a:solidFill>
            <a:srgbClr val="E9ECF2"/>
          </a:solidFill>
          <a:ln/>
        </p:spPr>
      </p:sp>
      <p:sp>
        <p:nvSpPr>
          <p:cNvPr id="9" name="Text 6"/>
          <p:cNvSpPr/>
          <p:nvPr/>
        </p:nvSpPr>
        <p:spPr>
          <a:xfrm>
            <a:off x="5373851" y="3123704"/>
            <a:ext cx="6015879" cy="232271"/>
          </a:xfrm>
          <a:prstGeom prst="rect">
            <a:avLst/>
          </a:prstGeom>
          <a:noFill/>
          <a:ln/>
        </p:spPr>
        <p:txBody>
          <a:bodyPr wrap="none" lIns="0" tIns="0" rIns="0" bIns="0" rtlCol="0" anchor="t"/>
          <a:lstStyle/>
          <a:p>
            <a:pPr algn="l" indent="0" marL="0">
              <a:lnSpc>
                <a:spcPct val="104000"/>
              </a:lnSpc>
              <a:buNone/>
            </a:pPr>
            <a:r>
              <a:rPr lang="en-US" sz="135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 Call or Text</a:t>
            </a:r>
            <a:endParaRPr lang="en-US" sz="1350" dirty="0"/>
          </a:p>
        </p:txBody>
      </p:sp>
      <p:sp>
        <p:nvSpPr>
          <p:cNvPr id="10" name="Text 7"/>
          <p:cNvSpPr/>
          <p:nvPr/>
        </p:nvSpPr>
        <p:spPr>
          <a:xfrm>
            <a:off x="5373851" y="3427611"/>
            <a:ext cx="6015879" cy="208062"/>
          </a:xfrm>
          <a:prstGeom prst="rect">
            <a:avLst/>
          </a:prstGeom>
          <a:noFill/>
          <a:ln/>
        </p:spPr>
        <p:txBody>
          <a:bodyPr wrap="none" lIns="0" tIns="0" rIns="0" bIns="0" rtlCol="0" anchor="t"/>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Reach Brian directly to ask a quick question or schedule a free consultation.</a:t>
            </a:r>
            <a:endParaRPr lang="en-US" sz="1100" dirty="0"/>
          </a:p>
        </p:txBody>
      </p:sp>
      <p:sp>
        <p:nvSpPr>
          <p:cNvPr id="11" name="Shape 8"/>
          <p:cNvSpPr/>
          <p:nvPr/>
        </p:nvSpPr>
        <p:spPr>
          <a:xfrm>
            <a:off x="5233360" y="3895626"/>
            <a:ext cx="6296860" cy="792956"/>
          </a:xfrm>
          <a:prstGeom prst="roundRect">
            <a:avLst>
              <a:gd name="adj" fmla="val 2659"/>
            </a:avLst>
          </a:prstGeom>
          <a:solidFill>
            <a:srgbClr val="E9ECF2"/>
          </a:solidFill>
          <a:ln/>
        </p:spPr>
      </p:sp>
      <p:sp>
        <p:nvSpPr>
          <p:cNvPr id="12" name="Text 9"/>
          <p:cNvSpPr/>
          <p:nvPr/>
        </p:nvSpPr>
        <p:spPr>
          <a:xfrm>
            <a:off x="5373851" y="4036120"/>
            <a:ext cx="6015879" cy="232271"/>
          </a:xfrm>
          <a:prstGeom prst="rect">
            <a:avLst/>
          </a:prstGeom>
          <a:noFill/>
          <a:ln/>
        </p:spPr>
        <p:txBody>
          <a:bodyPr wrap="none" lIns="0" tIns="0" rIns="0" bIns="0" rtlCol="0" anchor="t"/>
          <a:lstStyle/>
          <a:p>
            <a:pPr algn="l" indent="0" marL="0">
              <a:lnSpc>
                <a:spcPct val="104000"/>
              </a:lnSpc>
              <a:buNone/>
            </a:pPr>
            <a:r>
              <a:rPr lang="en-US" sz="135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 Email Brian</a:t>
            </a:r>
            <a:endParaRPr lang="en-US" sz="1350" dirty="0"/>
          </a:p>
        </p:txBody>
      </p:sp>
      <p:sp>
        <p:nvSpPr>
          <p:cNvPr id="13" name="Text 10"/>
          <p:cNvSpPr/>
          <p:nvPr/>
        </p:nvSpPr>
        <p:spPr>
          <a:xfrm>
            <a:off x="5373851" y="4340027"/>
            <a:ext cx="6015879" cy="208062"/>
          </a:xfrm>
          <a:prstGeom prst="rect">
            <a:avLst/>
          </a:prstGeom>
          <a:noFill/>
          <a:ln/>
        </p:spPr>
        <p:txBody>
          <a:bodyPr wrap="none" lIns="0" tIns="0" rIns="0" bIns="0" rtlCol="0" anchor="t"/>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Prefer to write it out? Send Brian a message at your convenience — he responds promptly.</a:t>
            </a:r>
            <a:endParaRPr lang="en-US" sz="1100" dirty="0"/>
          </a:p>
        </p:txBody>
      </p:sp>
      <p:sp>
        <p:nvSpPr>
          <p:cNvPr id="14" name="Shape 11"/>
          <p:cNvSpPr/>
          <p:nvPr/>
        </p:nvSpPr>
        <p:spPr>
          <a:xfrm>
            <a:off x="5233360" y="4808041"/>
            <a:ext cx="6296860" cy="1001018"/>
          </a:xfrm>
          <a:prstGeom prst="roundRect">
            <a:avLst>
              <a:gd name="adj" fmla="val 2107"/>
            </a:avLst>
          </a:prstGeom>
          <a:solidFill>
            <a:srgbClr val="E9ECF2"/>
          </a:solidFill>
          <a:ln/>
        </p:spPr>
      </p:sp>
      <p:sp>
        <p:nvSpPr>
          <p:cNvPr id="15" name="Text 12"/>
          <p:cNvSpPr/>
          <p:nvPr/>
        </p:nvSpPr>
        <p:spPr>
          <a:xfrm>
            <a:off x="5373851" y="4948535"/>
            <a:ext cx="6015879" cy="232271"/>
          </a:xfrm>
          <a:prstGeom prst="rect">
            <a:avLst/>
          </a:prstGeom>
          <a:noFill/>
          <a:ln/>
        </p:spPr>
        <p:txBody>
          <a:bodyPr wrap="none" lIns="0" tIns="0" rIns="0" bIns="0" rtlCol="0" anchor="t"/>
          <a:lstStyle/>
          <a:p>
            <a:pPr algn="l" indent="0" marL="0">
              <a:lnSpc>
                <a:spcPct val="104000"/>
              </a:lnSpc>
              <a:buNone/>
            </a:pPr>
            <a:r>
              <a:rPr lang="en-US" sz="135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 Visit Online</a:t>
            </a:r>
            <a:endParaRPr lang="en-US" sz="1350" dirty="0"/>
          </a:p>
        </p:txBody>
      </p:sp>
      <p:sp>
        <p:nvSpPr>
          <p:cNvPr id="16" name="Text 13"/>
          <p:cNvSpPr/>
          <p:nvPr/>
        </p:nvSpPr>
        <p:spPr>
          <a:xfrm>
            <a:off x="5373851" y="5252442"/>
            <a:ext cx="6015879" cy="416123"/>
          </a:xfrm>
          <a:prstGeom prst="rect">
            <a:avLst/>
          </a:prstGeom>
          <a:noFill/>
          <a:ln/>
        </p:spPr>
        <p:txBody>
          <a:bodyPr wrap="square" lIns="0" tIns="0" rIns="0" bIns="0" rtlCol="0" anchor="t">
            <a:normAutofit/>
          </a:bodyPr>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Learn more, explore resources, and start your application at Brian's website. QR code available on request.</a:t>
            </a:r>
            <a:endParaRPr lang="en-US" sz="1100" dirty="0"/>
          </a:p>
        </p:txBody>
      </p:sp>
      <p:sp>
        <p:nvSpPr>
          <p:cNvPr id="17" name="Text 14"/>
          <p:cNvSpPr/>
          <p:nvPr/>
        </p:nvSpPr>
        <p:spPr>
          <a:xfrm>
            <a:off x="4928568" y="5943402"/>
            <a:ext cx="6906444" cy="208062"/>
          </a:xfrm>
          <a:prstGeom prst="rect">
            <a:avLst/>
          </a:prstGeom>
          <a:noFill/>
          <a:ln/>
        </p:spPr>
        <p:txBody>
          <a:bodyPr wrap="none" lIns="0" tIns="0" rIns="0" bIns="0" rtlCol="0" anchor="t"/>
          <a:lstStyle/>
          <a:p>
            <a:pPr algn="ctr" indent="0" marL="0">
              <a:lnSpc>
                <a:spcPct val="123000"/>
              </a:lnSpc>
              <a:buNone/>
            </a:pPr>
            <a:r>
              <a:rPr lang="en-US" sz="1100" i="1" dirty="0">
                <a:solidFill>
                  <a:srgbClr val="15213F"/>
                </a:solidFill>
                <a:latin typeface="Roboto" pitchFamily="34" charset="0"/>
                <a:ea typeface="Roboto" pitchFamily="34" charset="-122"/>
                <a:cs typeface="Roboto" pitchFamily="34" charset="-120"/>
              </a:rPr>
              <a:t>Thank you for joining today's webinar. Your first home is closer than you think. </a:t>
            </a:r>
            <a:pPr algn="ctr" indent="0" marL="0">
              <a:lnSpc>
                <a:spcPct val="123000"/>
              </a:lnSpc>
              <a:buNone/>
            </a:pPr>
            <a:r>
              <a:rPr lang="en-US" sz="1100" dirty="0">
                <a:solidFill>
                  <a:srgbClr val="000000"/>
                </a:solidFill>
                <a:latin typeface="Roboto" pitchFamily="34" charset="0"/>
                <a:ea typeface="Roboto" pitchFamily="34" charset="-122"/>
                <a:cs typeface="Roboto" pitchFamily="34" charset="-120"/>
              </a:rPr>
              <a:t>🏡</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1576784"/>
            <a:ext cx="6296860"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Welcome!</a:t>
            </a:r>
            <a:endParaRPr lang="en-US" sz="3250" dirty="0"/>
          </a:p>
        </p:txBody>
      </p:sp>
      <p:sp>
        <p:nvSpPr>
          <p:cNvPr id="4" name="Shape 1"/>
          <p:cNvSpPr/>
          <p:nvPr/>
        </p:nvSpPr>
        <p:spPr>
          <a:xfrm>
            <a:off x="5233360" y="2341563"/>
            <a:ext cx="19050" cy="1959769"/>
          </a:xfrm>
          <a:prstGeom prst="roundRect">
            <a:avLst>
              <a:gd name="adj" fmla="val 59999"/>
            </a:avLst>
          </a:prstGeom>
          <a:solidFill>
            <a:srgbClr val="3257B8"/>
          </a:solidFill>
          <a:ln/>
        </p:spPr>
      </p:sp>
      <p:sp>
        <p:nvSpPr>
          <p:cNvPr id="5" name="Text 2"/>
          <p:cNvSpPr/>
          <p:nvPr/>
        </p:nvSpPr>
        <p:spPr>
          <a:xfrm>
            <a:off x="5481401" y="2527598"/>
            <a:ext cx="6048819" cy="1587698"/>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"Today I'm joined by Brian Emerson — a local mortgage expert who genuinely loves helping first-time buyers navigate the process. My job is simple: I'm going to ask the questions that every first-time home buyer is thinking about, and Brian is going to give us real, straightforward answers."</a:t>
            </a:r>
            <a:endParaRPr lang="en-US" sz="1300" dirty="0"/>
          </a:p>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Scott Hudspeth, Host</a:t>
            </a:r>
            <a:endParaRPr lang="en-US" sz="1300" dirty="0"/>
          </a:p>
        </p:txBody>
      </p:sp>
      <p:sp>
        <p:nvSpPr>
          <p:cNvPr id="6" name="Text 3"/>
          <p:cNvSpPr/>
          <p:nvPr/>
        </p:nvSpPr>
        <p:spPr>
          <a:xfrm>
            <a:off x="5233360" y="4487366"/>
            <a:ext cx="6296860"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Whether you're wondering if now is the right time, how much you can afford, or what happens at closing — we've got you covered. Grab a notebook, get comfortable, and let's dive in.</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542415" y="1095077"/>
            <a:ext cx="4907137" cy="4667746"/>
          </a:xfrm>
          <a:prstGeom prst="roundRect">
            <a:avLst>
              <a:gd name="adj" fmla="val 531"/>
            </a:avLst>
          </a:prstGeom>
          <a:solidFill>
            <a:srgbClr val="3257B8"/>
          </a:solidFill>
          <a:ln/>
        </p:spPr>
      </p:sp>
      <p:sp>
        <p:nvSpPr>
          <p:cNvPr id="3" name="Text 1"/>
          <p:cNvSpPr/>
          <p:nvPr/>
        </p:nvSpPr>
        <p:spPr>
          <a:xfrm>
            <a:off x="707710" y="1260376"/>
            <a:ext cx="4576549" cy="516731"/>
          </a:xfrm>
          <a:prstGeom prst="rect">
            <a:avLst/>
          </a:prstGeom>
          <a:noFill/>
          <a:ln/>
        </p:spPr>
        <p:txBody>
          <a:bodyPr wrap="none" lIns="0" tIns="0" rIns="0" bIns="0" rtlCol="0" anchor="t"/>
          <a:lstStyle/>
          <a:p>
            <a:pPr algn="l" indent="0" marL="0">
              <a:lnSpc>
                <a:spcPct val="104000"/>
              </a:lnSpc>
              <a:buNone/>
            </a:pPr>
            <a:r>
              <a:rPr lang="en-US" sz="3250" dirty="0">
                <a:solidFill>
                  <a:srgbClr val="FFFFFF"/>
                </a:solidFill>
                <a:latin typeface="Roboto Slab" pitchFamily="34" charset="0"/>
                <a:ea typeface="Roboto Slab" pitchFamily="34" charset="-122"/>
                <a:cs typeface="Roboto Slab" pitchFamily="34" charset="-120"/>
              </a:rPr>
              <a:t>Meet Brian Emerson</a:t>
            </a:r>
            <a:endParaRPr lang="en-US" sz="3250" dirty="0"/>
          </a:p>
        </p:txBody>
      </p:sp>
      <p:sp>
        <p:nvSpPr>
          <p:cNvPr id="4" name="Text 2"/>
          <p:cNvSpPr/>
          <p:nvPr/>
        </p:nvSpPr>
        <p:spPr>
          <a:xfrm>
            <a:off x="707710" y="1942405"/>
            <a:ext cx="4576549" cy="1471910"/>
          </a:xfrm>
          <a:prstGeom prst="rect">
            <a:avLst/>
          </a:prstGeom>
          <a:noFill/>
          <a:ln/>
        </p:spPr>
        <p:txBody>
          <a:bodyPr wrap="square" lIns="0" tIns="0" rIns="0" bIns="0" rtlCol="0" anchor="t"/>
          <a:lstStyle/>
          <a:p>
            <a:pPr algn="l" indent="0" marL="0">
              <a:lnSpc>
                <a:spcPct val="133000"/>
              </a:lnSpc>
              <a:spcAft>
                <a:spcPts val="1150"/>
              </a:spcAft>
              <a:buNone/>
            </a:pPr>
            <a:r>
              <a:rPr lang="en-US" sz="1300" dirty="0">
                <a:solidFill>
                  <a:srgbClr val="FFFFFF"/>
                </a:solidFill>
                <a:latin typeface="Roboto" pitchFamily="34" charset="0"/>
                <a:ea typeface="Roboto" pitchFamily="34" charset="-122"/>
                <a:cs typeface="Roboto" pitchFamily="34" charset="-120"/>
              </a:rPr>
              <a:t>Mortgage Loan Officer | Bloomington, MN</a:t>
            </a:r>
            <a:endParaRPr lang="en-US" sz="1300" dirty="0"/>
          </a:p>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Brian has spent years helping families across the Twin Cities turn the dream of homeownership into reality. He believes that an educated buyer is a confident buyer — and that confidence changes everything.</a:t>
            </a:r>
            <a:endParaRPr lang="en-US" sz="1300" dirty="0"/>
          </a:p>
        </p:txBody>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740256" y="1281113"/>
            <a:ext cx="5796214" cy="1321693"/>
          </a:xfrm>
          <a:prstGeom prst="rect">
            <a:avLst/>
          </a:prstGeom>
        </p:spPr>
      </p:pic>
      <p:sp>
        <p:nvSpPr>
          <p:cNvPr id="6" name="Text 3"/>
          <p:cNvSpPr/>
          <p:nvPr/>
        </p:nvSpPr>
        <p:spPr>
          <a:xfrm>
            <a:off x="6000798" y="1465461"/>
            <a:ext cx="5351329"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Deep Mortgage Experience</a:t>
            </a:r>
            <a:endParaRPr lang="en-US" sz="1600" dirty="0"/>
          </a:p>
        </p:txBody>
      </p:sp>
      <p:sp>
        <p:nvSpPr>
          <p:cNvPr id="7" name="Text 4"/>
          <p:cNvSpPr/>
          <p:nvPr/>
        </p:nvSpPr>
        <p:spPr>
          <a:xfrm>
            <a:off x="6000798" y="1889224"/>
            <a:ext cx="5351329"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Years of guiding buyers through every type of loan scenario — from straightforward purchases to complex situations.</a:t>
            </a:r>
            <a:endParaRPr lang="en-US" sz="130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40256" y="2768104"/>
            <a:ext cx="5796214" cy="1321693"/>
          </a:xfrm>
          <a:prstGeom prst="rect">
            <a:avLst/>
          </a:prstGeom>
        </p:spPr>
      </p:pic>
      <p:sp>
        <p:nvSpPr>
          <p:cNvPr id="9" name="Text 5"/>
          <p:cNvSpPr/>
          <p:nvPr/>
        </p:nvSpPr>
        <p:spPr>
          <a:xfrm>
            <a:off x="6000798" y="2952452"/>
            <a:ext cx="5351329"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Local Bloomington Expert</a:t>
            </a:r>
            <a:endParaRPr lang="en-US" sz="1600" dirty="0"/>
          </a:p>
        </p:txBody>
      </p:sp>
      <p:sp>
        <p:nvSpPr>
          <p:cNvPr id="10" name="Text 6"/>
          <p:cNvSpPr/>
          <p:nvPr/>
        </p:nvSpPr>
        <p:spPr>
          <a:xfrm>
            <a:off x="6000798" y="3376216"/>
            <a:ext cx="5351329"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Rooted in the community, Brian understands the local market, neighborhoods, and what buyers here need to know.</a:t>
            </a:r>
            <a:endParaRPr lang="en-US" sz="1300" dirty="0"/>
          </a:p>
        </p:txBody>
      </p:sp>
      <p:pic>
        <p:nvPicPr>
          <p:cNvPr id="11"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40256" y="4255095"/>
            <a:ext cx="5796214" cy="1321693"/>
          </a:xfrm>
          <a:prstGeom prst="rect">
            <a:avLst/>
          </a:prstGeom>
        </p:spPr>
      </p:pic>
      <p:sp>
        <p:nvSpPr>
          <p:cNvPr id="12" name="Text 7"/>
          <p:cNvSpPr/>
          <p:nvPr/>
        </p:nvSpPr>
        <p:spPr>
          <a:xfrm>
            <a:off x="6000798" y="4439444"/>
            <a:ext cx="5351329"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Education First, Sales Second</a:t>
            </a:r>
            <a:endParaRPr lang="en-US" sz="1600" dirty="0"/>
          </a:p>
        </p:txBody>
      </p:sp>
      <p:sp>
        <p:nvSpPr>
          <p:cNvPr id="13" name="Text 8"/>
          <p:cNvSpPr/>
          <p:nvPr/>
        </p:nvSpPr>
        <p:spPr>
          <a:xfrm>
            <a:off x="6000798" y="4863207"/>
            <a:ext cx="5351329"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Brian's philosophy: give people the knowledge they need to make great decisions — no pressure, no hard sell.</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467618"/>
            <a:ext cx="6296860" cy="465138"/>
          </a:xfrm>
          <a:prstGeom prst="rect">
            <a:avLst/>
          </a:prstGeom>
          <a:noFill/>
          <a:ln/>
        </p:spPr>
        <p:txBody>
          <a:bodyPr wrap="none" lIns="0" tIns="0" rIns="0" bIns="0" rtlCol="0" anchor="t"/>
          <a:lstStyle/>
          <a:p>
            <a:pPr algn="l" indent="0" marL="0">
              <a:lnSpc>
                <a:spcPct val="104000"/>
              </a:lnSpc>
              <a:buNone/>
            </a:pPr>
            <a:r>
              <a:rPr lang="en-US" sz="2900" dirty="0">
                <a:solidFill>
                  <a:srgbClr val="3257B8"/>
                </a:solidFill>
                <a:latin typeface="Roboto Slab" pitchFamily="34" charset="0"/>
                <a:ea typeface="Roboto Slab" pitchFamily="34" charset="-122"/>
                <a:cs typeface="Roboto Slab" pitchFamily="34" charset="-120"/>
              </a:rPr>
              <a:t>Is Now a Good Time to Buy?</a:t>
            </a:r>
            <a:endParaRPr lang="en-US" sz="2900" dirty="0"/>
          </a:p>
        </p:txBody>
      </p:sp>
      <p:sp>
        <p:nvSpPr>
          <p:cNvPr id="4" name="Text 1"/>
          <p:cNvSpPr/>
          <p:nvPr/>
        </p:nvSpPr>
        <p:spPr>
          <a:xfrm>
            <a:off x="5233360" y="1133673"/>
            <a:ext cx="6296860" cy="452438"/>
          </a:xfrm>
          <a:prstGeom prst="rect">
            <a:avLst/>
          </a:prstGeom>
          <a:noFill/>
          <a:ln/>
        </p:spPr>
        <p:txBody>
          <a:bodyPr wrap="square" lIns="0" tIns="0" rIns="0" bIns="0" rtlCol="0" anchor="t">
            <a:normAutofit/>
          </a:bodyPr>
          <a:lstStyle/>
          <a:p>
            <a:pPr algn="l" indent="0" marL="0">
              <a:lnSpc>
                <a:spcPct val="127000"/>
              </a:lnSpc>
              <a:buNone/>
            </a:pPr>
            <a:r>
              <a:rPr lang="en-US" sz="1150" i="1" dirty="0">
                <a:solidFill>
                  <a:srgbClr val="15213F"/>
                </a:solidFill>
                <a:latin typeface="Roboto" pitchFamily="34" charset="0"/>
                <a:ea typeface="Roboto" pitchFamily="34" charset="-122"/>
                <a:cs typeface="Roboto" pitchFamily="34" charset="-120"/>
              </a:rPr>
              <a:t>"This is probably the number one question people ask — and the answer might surprise you."</a:t>
            </a:r>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 — Scott</a:t>
            </a:r>
            <a:endParaRPr lang="en-US" sz="1150" dirty="0"/>
          </a:p>
        </p:txBody>
      </p:sp>
      <p:sp>
        <p:nvSpPr>
          <p:cNvPr id="5" name="Shape 2"/>
          <p:cNvSpPr/>
          <p:nvPr/>
        </p:nvSpPr>
        <p:spPr>
          <a:xfrm>
            <a:off x="5233360" y="1736824"/>
            <a:ext cx="6296860" cy="1062930"/>
          </a:xfrm>
          <a:prstGeom prst="roundRect">
            <a:avLst>
              <a:gd name="adj" fmla="val 2101"/>
            </a:avLst>
          </a:prstGeom>
          <a:solidFill>
            <a:srgbClr val="E9ECF2"/>
          </a:solidFill>
          <a:ln/>
        </p:spPr>
      </p:sp>
      <p:sp>
        <p:nvSpPr>
          <p:cNvPr id="6" name="Text 3"/>
          <p:cNvSpPr/>
          <p:nvPr/>
        </p:nvSpPr>
        <p:spPr>
          <a:xfrm>
            <a:off x="5382185" y="1885652"/>
            <a:ext cx="5999211"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Buy When You're Ready</a:t>
            </a:r>
            <a:endParaRPr lang="en-US" sz="1450" dirty="0"/>
          </a:p>
        </p:txBody>
      </p:sp>
      <p:sp>
        <p:nvSpPr>
          <p:cNvPr id="7" name="Text 4"/>
          <p:cNvSpPr/>
          <p:nvPr/>
        </p:nvSpPr>
        <p:spPr>
          <a:xfrm>
            <a:off x="5382185" y="2198489"/>
            <a:ext cx="5999211"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Financial readiness matters more than trying to perfectly time the market. The "right time" is personal.</a:t>
            </a:r>
            <a:endParaRPr lang="en-US" sz="1150" dirty="0"/>
          </a:p>
        </p:txBody>
      </p:sp>
      <p:sp>
        <p:nvSpPr>
          <p:cNvPr id="8" name="Shape 5"/>
          <p:cNvSpPr/>
          <p:nvPr/>
        </p:nvSpPr>
        <p:spPr>
          <a:xfrm>
            <a:off x="5233360" y="2933700"/>
            <a:ext cx="6296860" cy="1062930"/>
          </a:xfrm>
          <a:prstGeom prst="roundRect">
            <a:avLst>
              <a:gd name="adj" fmla="val 2101"/>
            </a:avLst>
          </a:prstGeom>
          <a:solidFill>
            <a:srgbClr val="E9ECF2"/>
          </a:solidFill>
          <a:ln/>
        </p:spPr>
      </p:sp>
      <p:sp>
        <p:nvSpPr>
          <p:cNvPr id="9" name="Text 6"/>
          <p:cNvSpPr/>
          <p:nvPr/>
        </p:nvSpPr>
        <p:spPr>
          <a:xfrm>
            <a:off x="5382185" y="3082528"/>
            <a:ext cx="5999211"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Build Equity Now</a:t>
            </a:r>
            <a:endParaRPr lang="en-US" sz="1450" dirty="0"/>
          </a:p>
        </p:txBody>
      </p:sp>
      <p:sp>
        <p:nvSpPr>
          <p:cNvPr id="10" name="Text 7"/>
          <p:cNvSpPr/>
          <p:nvPr/>
        </p:nvSpPr>
        <p:spPr>
          <a:xfrm>
            <a:off x="5382185" y="3395365"/>
            <a:ext cx="5999211"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Every payment builds ownership. Renting means building someone else's wealth — not yours.</a:t>
            </a:r>
            <a:endParaRPr lang="en-US" sz="1150" dirty="0"/>
          </a:p>
        </p:txBody>
      </p:sp>
      <p:sp>
        <p:nvSpPr>
          <p:cNvPr id="11" name="Shape 8"/>
          <p:cNvSpPr/>
          <p:nvPr/>
        </p:nvSpPr>
        <p:spPr>
          <a:xfrm>
            <a:off x="5233360" y="4130576"/>
            <a:ext cx="6296860" cy="1062930"/>
          </a:xfrm>
          <a:prstGeom prst="roundRect">
            <a:avLst>
              <a:gd name="adj" fmla="val 2101"/>
            </a:avLst>
          </a:prstGeom>
          <a:solidFill>
            <a:srgbClr val="E9ECF2"/>
          </a:solidFill>
          <a:ln/>
        </p:spPr>
      </p:sp>
      <p:sp>
        <p:nvSpPr>
          <p:cNvPr id="12" name="Text 9"/>
          <p:cNvSpPr/>
          <p:nvPr/>
        </p:nvSpPr>
        <p:spPr>
          <a:xfrm>
            <a:off x="5382185" y="4279404"/>
            <a:ext cx="5999211"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Rates Move, Homes Appreciate</a:t>
            </a:r>
            <a:endParaRPr lang="en-US" sz="1450" dirty="0"/>
          </a:p>
        </p:txBody>
      </p:sp>
      <p:sp>
        <p:nvSpPr>
          <p:cNvPr id="13" name="Text 10"/>
          <p:cNvSpPr/>
          <p:nvPr/>
        </p:nvSpPr>
        <p:spPr>
          <a:xfrm>
            <a:off x="5382185" y="4592241"/>
            <a:ext cx="5999211"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Interest rates fluctuate and can be refinanced later. Home values historically appreciate over time.</a:t>
            </a:r>
            <a:endParaRPr lang="en-US" sz="1150" dirty="0"/>
          </a:p>
        </p:txBody>
      </p:sp>
      <p:sp>
        <p:nvSpPr>
          <p:cNvPr id="14" name="Shape 11"/>
          <p:cNvSpPr/>
          <p:nvPr/>
        </p:nvSpPr>
        <p:spPr>
          <a:xfrm>
            <a:off x="5233360" y="5327452"/>
            <a:ext cx="6296860" cy="1062930"/>
          </a:xfrm>
          <a:prstGeom prst="roundRect">
            <a:avLst>
              <a:gd name="adj" fmla="val 2101"/>
            </a:avLst>
          </a:prstGeom>
          <a:solidFill>
            <a:srgbClr val="E9ECF2"/>
          </a:solidFill>
          <a:ln/>
        </p:spPr>
      </p:sp>
      <p:sp>
        <p:nvSpPr>
          <p:cNvPr id="15" name="Text 12"/>
          <p:cNvSpPr/>
          <p:nvPr/>
        </p:nvSpPr>
        <p:spPr>
          <a:xfrm>
            <a:off x="5382185" y="5476280"/>
            <a:ext cx="5999211"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Timing Your Life</a:t>
            </a:r>
            <a:endParaRPr lang="en-US" sz="1450" dirty="0"/>
          </a:p>
        </p:txBody>
      </p:sp>
      <p:sp>
        <p:nvSpPr>
          <p:cNvPr id="16" name="Text 13"/>
          <p:cNvSpPr/>
          <p:nvPr/>
        </p:nvSpPr>
        <p:spPr>
          <a:xfrm>
            <a:off x="5382185" y="5789116"/>
            <a:ext cx="5999211"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Don't wait for the "perfect market." Life milestones — stability, family, community — are the real signals.</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648990"/>
            <a:ext cx="10868745" cy="465138"/>
          </a:xfrm>
          <a:prstGeom prst="rect">
            <a:avLst/>
          </a:prstGeom>
          <a:noFill/>
          <a:ln/>
        </p:spPr>
        <p:txBody>
          <a:bodyPr wrap="none" lIns="0" tIns="0" rIns="0" bIns="0" rtlCol="0" anchor="t"/>
          <a:lstStyle/>
          <a:p>
            <a:pPr algn="l" indent="0" marL="0">
              <a:lnSpc>
                <a:spcPct val="104000"/>
              </a:lnSpc>
              <a:buNone/>
            </a:pPr>
            <a:r>
              <a:rPr lang="en-US" sz="2900" dirty="0">
                <a:solidFill>
                  <a:srgbClr val="3257B8"/>
                </a:solidFill>
                <a:latin typeface="Roboto Slab" pitchFamily="34" charset="0"/>
                <a:ea typeface="Roboto Slab" pitchFamily="34" charset="-122"/>
                <a:cs typeface="Roboto Slab" pitchFamily="34" charset="-120"/>
              </a:rPr>
              <a:t>How Much Home Can I Afford?</a:t>
            </a:r>
            <a:endParaRPr lang="en-US" sz="2900" dirty="0"/>
          </a:p>
        </p:txBody>
      </p:sp>
      <p:sp>
        <p:nvSpPr>
          <p:cNvPr id="3" name="Text 1"/>
          <p:cNvSpPr/>
          <p:nvPr/>
        </p:nvSpPr>
        <p:spPr>
          <a:xfrm>
            <a:off x="661475" y="1382018"/>
            <a:ext cx="10868745" cy="452438"/>
          </a:xfrm>
          <a:prstGeom prst="rect">
            <a:avLst/>
          </a:prstGeom>
          <a:noFill/>
          <a:ln/>
        </p:spPr>
        <p:txBody>
          <a:bodyPr wrap="square" lIns="0" tIns="0" rIns="0" bIns="0" rtlCol="0" anchor="t">
            <a:normAutofit/>
          </a:bodyPr>
          <a:lstStyle/>
          <a:p>
            <a:pPr algn="l" indent="0" marL="0">
              <a:lnSpc>
                <a:spcPct val="127000"/>
              </a:lnSpc>
              <a:buNone/>
            </a:pPr>
            <a:r>
              <a:rPr lang="en-US" sz="1150" i="1" dirty="0">
                <a:solidFill>
                  <a:srgbClr val="15213F"/>
                </a:solidFill>
                <a:latin typeface="Roboto" pitchFamily="34" charset="0"/>
                <a:ea typeface="Roboto" pitchFamily="34" charset="-122"/>
                <a:cs typeface="Roboto" pitchFamily="34" charset="-120"/>
              </a:rPr>
              <a:t>"What actually determines how much someone qualifies for?"</a:t>
            </a:r>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 — Scott. Brian breaks it down into the key factors that lenders evaluate when reviewing your application. Understanding these puts you in the driver's seat.</a:t>
            </a:r>
            <a:endParaRPr lang="en-US" sz="11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1985169"/>
            <a:ext cx="372061" cy="372070"/>
          </a:xfrm>
          <a:prstGeom prst="rect">
            <a:avLst/>
          </a:prstGeom>
        </p:spPr>
      </p:pic>
      <p:sp>
        <p:nvSpPr>
          <p:cNvPr id="5" name="Text 2"/>
          <p:cNvSpPr/>
          <p:nvPr/>
        </p:nvSpPr>
        <p:spPr>
          <a:xfrm>
            <a:off x="661475" y="2524621"/>
            <a:ext cx="5350634"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Income</a:t>
            </a:r>
            <a:endParaRPr lang="en-US" sz="1450" dirty="0"/>
          </a:p>
        </p:txBody>
      </p:sp>
      <p:sp>
        <p:nvSpPr>
          <p:cNvPr id="6" name="Text 3"/>
          <p:cNvSpPr/>
          <p:nvPr/>
        </p:nvSpPr>
        <p:spPr>
          <a:xfrm>
            <a:off x="661475" y="2837458"/>
            <a:ext cx="5350634" cy="226219"/>
          </a:xfrm>
          <a:prstGeom prst="rect">
            <a:avLst/>
          </a:prstGeom>
          <a:noFill/>
          <a:ln/>
        </p:spPr>
        <p:txBody>
          <a:bodyPr wrap="none" lIns="0" tIns="0" rIns="0" bIns="0" rtlCol="0" anchor="t"/>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Your gross monthly income sets the foundation for what you can qualify for.</a:t>
            </a:r>
            <a:endParaRPr lang="en-US" sz="11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9487" y="1985169"/>
            <a:ext cx="372061" cy="372070"/>
          </a:xfrm>
          <a:prstGeom prst="rect">
            <a:avLst/>
          </a:prstGeom>
        </p:spPr>
      </p:pic>
      <p:sp>
        <p:nvSpPr>
          <p:cNvPr id="8" name="Text 4"/>
          <p:cNvSpPr/>
          <p:nvPr/>
        </p:nvSpPr>
        <p:spPr>
          <a:xfrm>
            <a:off x="6179487" y="2524621"/>
            <a:ext cx="535073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Monthly Debts</a:t>
            </a:r>
            <a:endParaRPr lang="en-US" sz="1450" dirty="0"/>
          </a:p>
        </p:txBody>
      </p:sp>
      <p:sp>
        <p:nvSpPr>
          <p:cNvPr id="9" name="Text 5"/>
          <p:cNvSpPr/>
          <p:nvPr/>
        </p:nvSpPr>
        <p:spPr>
          <a:xfrm>
            <a:off x="6179487" y="2837458"/>
            <a:ext cx="5350733"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Car payments, student loans, and other obligations affect your debt-to-income ratio.</a:t>
            </a:r>
            <a:endParaRPr lang="en-US" sz="11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475" y="3557786"/>
            <a:ext cx="372061" cy="372070"/>
          </a:xfrm>
          <a:prstGeom prst="rect">
            <a:avLst/>
          </a:prstGeom>
        </p:spPr>
      </p:pic>
      <p:sp>
        <p:nvSpPr>
          <p:cNvPr id="11" name="Text 6"/>
          <p:cNvSpPr/>
          <p:nvPr/>
        </p:nvSpPr>
        <p:spPr>
          <a:xfrm>
            <a:off x="661475" y="4097238"/>
            <a:ext cx="5350634"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Credit Score</a:t>
            </a:r>
            <a:endParaRPr lang="en-US" sz="1450" dirty="0"/>
          </a:p>
        </p:txBody>
      </p:sp>
      <p:sp>
        <p:nvSpPr>
          <p:cNvPr id="12" name="Text 7"/>
          <p:cNvSpPr/>
          <p:nvPr/>
        </p:nvSpPr>
        <p:spPr>
          <a:xfrm>
            <a:off x="661475" y="4410075"/>
            <a:ext cx="5350634" cy="226219"/>
          </a:xfrm>
          <a:prstGeom prst="rect">
            <a:avLst/>
          </a:prstGeom>
          <a:noFill/>
          <a:ln/>
        </p:spPr>
        <p:txBody>
          <a:bodyPr wrap="none" lIns="0" tIns="0" rIns="0" bIns="0" rtlCol="0" anchor="t"/>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A stronger score unlocks better rates and more loan options.</a:t>
            </a:r>
            <a:endParaRPr lang="en-US" sz="11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79487" y="3557786"/>
            <a:ext cx="372061" cy="372070"/>
          </a:xfrm>
          <a:prstGeom prst="rect">
            <a:avLst/>
          </a:prstGeom>
        </p:spPr>
      </p:pic>
      <p:sp>
        <p:nvSpPr>
          <p:cNvPr id="14" name="Text 8"/>
          <p:cNvSpPr/>
          <p:nvPr/>
        </p:nvSpPr>
        <p:spPr>
          <a:xfrm>
            <a:off x="6179487" y="4097238"/>
            <a:ext cx="535073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Down Payment</a:t>
            </a:r>
            <a:endParaRPr lang="en-US" sz="1450" dirty="0"/>
          </a:p>
        </p:txBody>
      </p:sp>
      <p:sp>
        <p:nvSpPr>
          <p:cNvPr id="15" name="Text 9"/>
          <p:cNvSpPr/>
          <p:nvPr/>
        </p:nvSpPr>
        <p:spPr>
          <a:xfrm>
            <a:off x="6179487" y="4410075"/>
            <a:ext cx="5350733" cy="226219"/>
          </a:xfrm>
          <a:prstGeom prst="rect">
            <a:avLst/>
          </a:prstGeom>
          <a:noFill/>
          <a:ln/>
        </p:spPr>
        <p:txBody>
          <a:bodyPr wrap="none" lIns="0" tIns="0" rIns="0" bIns="0" rtlCol="0" anchor="t"/>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How much you bring to the table affects your loan amount and monthly payment.</a:t>
            </a:r>
            <a:endParaRPr lang="en-US" sz="1150" dirty="0"/>
          </a:p>
        </p:txBody>
      </p:sp>
      <p:pic>
        <p:nvPicPr>
          <p:cNvPr id="1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1475" y="4904184"/>
            <a:ext cx="372061" cy="372070"/>
          </a:xfrm>
          <a:prstGeom prst="rect">
            <a:avLst/>
          </a:prstGeom>
        </p:spPr>
      </p:pic>
      <p:sp>
        <p:nvSpPr>
          <p:cNvPr id="17" name="Text 10"/>
          <p:cNvSpPr/>
          <p:nvPr/>
        </p:nvSpPr>
        <p:spPr>
          <a:xfrm>
            <a:off x="661475" y="5443637"/>
            <a:ext cx="5350634"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Taxes &amp; Insurance</a:t>
            </a:r>
            <a:endParaRPr lang="en-US" sz="1450" dirty="0"/>
          </a:p>
        </p:txBody>
      </p:sp>
      <p:sp>
        <p:nvSpPr>
          <p:cNvPr id="18" name="Text 11"/>
          <p:cNvSpPr/>
          <p:nvPr/>
        </p:nvSpPr>
        <p:spPr>
          <a:xfrm>
            <a:off x="661475" y="5756473"/>
            <a:ext cx="5350634"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Property taxes and homeowners insurance are factored into your total monthly payment.</a:t>
            </a:r>
            <a:endParaRPr lang="en-US" sz="1150" dirty="0"/>
          </a:p>
        </p:txBody>
      </p:sp>
      <p:pic>
        <p:nvPicPr>
          <p:cNvPr id="19"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179487" y="4904184"/>
            <a:ext cx="372061" cy="372070"/>
          </a:xfrm>
          <a:prstGeom prst="rect">
            <a:avLst/>
          </a:prstGeom>
        </p:spPr>
      </p:pic>
      <p:sp>
        <p:nvSpPr>
          <p:cNvPr id="20" name="Text 12"/>
          <p:cNvSpPr/>
          <p:nvPr/>
        </p:nvSpPr>
        <p:spPr>
          <a:xfrm>
            <a:off x="6179487" y="5443637"/>
            <a:ext cx="535073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Comfortable Payment</a:t>
            </a:r>
            <a:endParaRPr lang="en-US" sz="1450" dirty="0"/>
          </a:p>
        </p:txBody>
      </p:sp>
      <p:sp>
        <p:nvSpPr>
          <p:cNvPr id="21" name="Text 13"/>
          <p:cNvSpPr/>
          <p:nvPr/>
        </p:nvSpPr>
        <p:spPr>
          <a:xfrm>
            <a:off x="6179487" y="5756473"/>
            <a:ext cx="5350733"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Qualifying for a certain amount doesn't mean you have to borrow all of it. Budget for comfort.</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874117"/>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Do I Need 20% Down?</a:t>
            </a:r>
            <a:endParaRPr lang="en-US" sz="3250" dirty="0"/>
          </a:p>
        </p:txBody>
      </p:sp>
      <p:sp>
        <p:nvSpPr>
          <p:cNvPr id="3" name="Text 1"/>
          <p:cNvSpPr/>
          <p:nvPr/>
        </p:nvSpPr>
        <p:spPr>
          <a:xfrm>
            <a:off x="661475" y="1721545"/>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i="1" dirty="0">
                <a:solidFill>
                  <a:srgbClr val="15213F"/>
                </a:solidFill>
                <a:latin typeface="Roboto" pitchFamily="34" charset="0"/>
                <a:ea typeface="Roboto" pitchFamily="34" charset="-122"/>
                <a:cs typeface="Roboto" pitchFamily="34" charset="-120"/>
              </a:rPr>
              <a:t>"This myth alone keeps so many people from ever starting the process."</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 Scott. The truth? You have far more options than you might think. Brian walks us through the real numbers — and the programs that make buying more accessible than ever.</a:t>
            </a:r>
            <a:endParaRPr lang="en-US" sz="1300" dirty="0"/>
          </a:p>
        </p:txBody>
      </p:sp>
      <p:sp>
        <p:nvSpPr>
          <p:cNvPr id="4" name="Shape 2"/>
          <p:cNvSpPr/>
          <p:nvPr/>
        </p:nvSpPr>
        <p:spPr>
          <a:xfrm>
            <a:off x="661475" y="2436813"/>
            <a:ext cx="10868745" cy="2699643"/>
          </a:xfrm>
          <a:prstGeom prst="roundRect">
            <a:avLst>
              <a:gd name="adj" fmla="val 919"/>
            </a:avLst>
          </a:prstGeom>
          <a:solidFill>
            <a:srgbClr val="E9ECF2"/>
          </a:solidFill>
          <a:ln/>
        </p:spPr>
      </p:sp>
      <p:sp>
        <p:nvSpPr>
          <p:cNvPr id="5" name="Shape 3"/>
          <p:cNvSpPr/>
          <p:nvPr/>
        </p:nvSpPr>
        <p:spPr>
          <a:xfrm>
            <a:off x="661475" y="2436813"/>
            <a:ext cx="3622882" cy="1482130"/>
          </a:xfrm>
          <a:prstGeom prst="rect">
            <a:avLst/>
          </a:prstGeom>
          <a:solidFill>
            <a:srgbClr val="E9ECF2"/>
          </a:solidFill>
          <a:ln/>
        </p:spPr>
      </p:sp>
      <p:sp>
        <p:nvSpPr>
          <p:cNvPr id="6" name="Text 4"/>
          <p:cNvSpPr/>
          <p:nvPr/>
        </p:nvSpPr>
        <p:spPr>
          <a:xfrm>
            <a:off x="826769" y="2602111"/>
            <a:ext cx="3044154"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3% Conventional</a:t>
            </a:r>
            <a:endParaRPr lang="en-US" sz="1600" dirty="0"/>
          </a:p>
        </p:txBody>
      </p:sp>
      <p:sp>
        <p:nvSpPr>
          <p:cNvPr id="7" name="Text 5"/>
          <p:cNvSpPr/>
          <p:nvPr/>
        </p:nvSpPr>
        <p:spPr>
          <a:xfrm>
            <a:off x="826769" y="2959795"/>
            <a:ext cx="3044154"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Some conventional loans allow as little as 3% down for qualifying buyers.</a:t>
            </a:r>
            <a:endParaRPr lang="en-US" sz="1300" dirty="0"/>
          </a:p>
        </p:txBody>
      </p:sp>
      <p:sp>
        <p:nvSpPr>
          <p:cNvPr id="8" name="Shape 6"/>
          <p:cNvSpPr/>
          <p:nvPr/>
        </p:nvSpPr>
        <p:spPr>
          <a:xfrm>
            <a:off x="4284357" y="2436813"/>
            <a:ext cx="3622882" cy="1482130"/>
          </a:xfrm>
          <a:prstGeom prst="rect">
            <a:avLst/>
          </a:prstGeom>
          <a:solidFill>
            <a:srgbClr val="E9ECF2"/>
          </a:solidFill>
          <a:ln/>
        </p:spPr>
      </p:sp>
      <p:sp>
        <p:nvSpPr>
          <p:cNvPr id="9" name="Shape 7"/>
          <p:cNvSpPr/>
          <p:nvPr/>
        </p:nvSpPr>
        <p:spPr>
          <a:xfrm>
            <a:off x="4284357" y="2436813"/>
            <a:ext cx="19050" cy="1482130"/>
          </a:xfrm>
          <a:prstGeom prst="roundRect">
            <a:avLst>
              <a:gd name="adj" fmla="val 130229"/>
            </a:avLst>
          </a:prstGeom>
          <a:solidFill>
            <a:srgbClr val="CFD2D8"/>
          </a:solidFill>
          <a:ln/>
        </p:spPr>
      </p:sp>
      <p:sp>
        <p:nvSpPr>
          <p:cNvPr id="10" name="Text 8"/>
          <p:cNvSpPr/>
          <p:nvPr/>
        </p:nvSpPr>
        <p:spPr>
          <a:xfrm>
            <a:off x="4697791" y="2602111"/>
            <a:ext cx="2796014"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3.5% FHA</a:t>
            </a:r>
            <a:endParaRPr lang="en-US" sz="1600" dirty="0"/>
          </a:p>
        </p:txBody>
      </p:sp>
      <p:sp>
        <p:nvSpPr>
          <p:cNvPr id="11" name="Text 9"/>
          <p:cNvSpPr/>
          <p:nvPr/>
        </p:nvSpPr>
        <p:spPr>
          <a:xfrm>
            <a:off x="4697791" y="2959795"/>
            <a:ext cx="2796014"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FHA loans are a popular choice for first-timers with flexible credit requirements.</a:t>
            </a:r>
            <a:endParaRPr lang="en-US" sz="1300" dirty="0"/>
          </a:p>
        </p:txBody>
      </p:sp>
      <p:sp>
        <p:nvSpPr>
          <p:cNvPr id="12" name="Shape 10"/>
          <p:cNvSpPr/>
          <p:nvPr/>
        </p:nvSpPr>
        <p:spPr>
          <a:xfrm>
            <a:off x="4077689" y="2971155"/>
            <a:ext cx="413434" cy="413445"/>
          </a:xfrm>
          <a:prstGeom prst="roundRect">
            <a:avLst>
              <a:gd name="adj" fmla="val 6001"/>
            </a:avLst>
          </a:prstGeom>
          <a:solidFill>
            <a:srgbClr val="FBFCFE"/>
          </a:solidFill>
          <a:ln w="19050">
            <a:solidFill>
              <a:srgbClr val="CFD2D8"/>
            </a:solidFill>
            <a:prstDash val="solid"/>
          </a:ln>
        </p:spPr>
      </p:sp>
      <p:pic>
        <p:nvPicPr>
          <p:cNvPr id="1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181073" y="3074442"/>
            <a:ext cx="206667" cy="206673"/>
          </a:xfrm>
          <a:prstGeom prst="rect">
            <a:avLst/>
          </a:prstGeom>
        </p:spPr>
      </p:pic>
      <p:sp>
        <p:nvSpPr>
          <p:cNvPr id="14" name="Shape 11"/>
          <p:cNvSpPr/>
          <p:nvPr/>
        </p:nvSpPr>
        <p:spPr>
          <a:xfrm>
            <a:off x="7907239" y="2436813"/>
            <a:ext cx="3622882" cy="1482130"/>
          </a:xfrm>
          <a:prstGeom prst="rect">
            <a:avLst/>
          </a:prstGeom>
          <a:solidFill>
            <a:srgbClr val="E9ECF2"/>
          </a:solidFill>
          <a:ln/>
        </p:spPr>
      </p:sp>
      <p:sp>
        <p:nvSpPr>
          <p:cNvPr id="15" name="Shape 12"/>
          <p:cNvSpPr/>
          <p:nvPr/>
        </p:nvSpPr>
        <p:spPr>
          <a:xfrm>
            <a:off x="7907239" y="2436813"/>
            <a:ext cx="19050" cy="1482130"/>
          </a:xfrm>
          <a:prstGeom prst="roundRect">
            <a:avLst>
              <a:gd name="adj" fmla="val 130229"/>
            </a:avLst>
          </a:prstGeom>
          <a:solidFill>
            <a:srgbClr val="CFD2D8"/>
          </a:solidFill>
          <a:ln/>
        </p:spPr>
      </p:sp>
      <p:sp>
        <p:nvSpPr>
          <p:cNvPr id="16" name="Text 13"/>
          <p:cNvSpPr/>
          <p:nvPr/>
        </p:nvSpPr>
        <p:spPr>
          <a:xfrm>
            <a:off x="8320673" y="2602111"/>
            <a:ext cx="3044154"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VA &amp; USDA</a:t>
            </a:r>
            <a:endParaRPr lang="en-US" sz="1600" dirty="0"/>
          </a:p>
        </p:txBody>
      </p:sp>
      <p:sp>
        <p:nvSpPr>
          <p:cNvPr id="17" name="Text 14"/>
          <p:cNvSpPr/>
          <p:nvPr/>
        </p:nvSpPr>
        <p:spPr>
          <a:xfrm>
            <a:off x="8320673" y="2959795"/>
            <a:ext cx="3044154"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Eligible veterans and rural buyers may qualify for zero down payment options.</a:t>
            </a:r>
            <a:endParaRPr lang="en-US" sz="1300" dirty="0"/>
          </a:p>
        </p:txBody>
      </p:sp>
      <p:sp>
        <p:nvSpPr>
          <p:cNvPr id="18" name="Shape 15"/>
          <p:cNvSpPr/>
          <p:nvPr/>
        </p:nvSpPr>
        <p:spPr>
          <a:xfrm>
            <a:off x="7700571" y="2971155"/>
            <a:ext cx="413434" cy="413445"/>
          </a:xfrm>
          <a:prstGeom prst="roundRect">
            <a:avLst>
              <a:gd name="adj" fmla="val 6001"/>
            </a:avLst>
          </a:prstGeom>
          <a:solidFill>
            <a:srgbClr val="FBFCFE"/>
          </a:solidFill>
          <a:ln w="19050">
            <a:solidFill>
              <a:srgbClr val="CFD2D8"/>
            </a:solidFill>
            <a:prstDash val="solid"/>
          </a:ln>
        </p:spPr>
      </p:sp>
      <p:pic>
        <p:nvPicPr>
          <p:cNvPr id="1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03955" y="3074442"/>
            <a:ext cx="206667" cy="206673"/>
          </a:xfrm>
          <a:prstGeom prst="rect">
            <a:avLst/>
          </a:prstGeom>
        </p:spPr>
      </p:pic>
      <p:sp>
        <p:nvSpPr>
          <p:cNvPr id="20" name="Shape 16"/>
          <p:cNvSpPr/>
          <p:nvPr/>
        </p:nvSpPr>
        <p:spPr>
          <a:xfrm>
            <a:off x="661475" y="3918942"/>
            <a:ext cx="5434273" cy="1217513"/>
          </a:xfrm>
          <a:prstGeom prst="rect">
            <a:avLst/>
          </a:prstGeom>
          <a:solidFill>
            <a:srgbClr val="E9ECF2"/>
          </a:solidFill>
          <a:ln/>
        </p:spPr>
      </p:sp>
      <p:sp>
        <p:nvSpPr>
          <p:cNvPr id="21" name="Shape 17"/>
          <p:cNvSpPr/>
          <p:nvPr/>
        </p:nvSpPr>
        <p:spPr>
          <a:xfrm>
            <a:off x="661475" y="3918942"/>
            <a:ext cx="5434273" cy="19050"/>
          </a:xfrm>
          <a:prstGeom prst="roundRect">
            <a:avLst>
              <a:gd name="adj" fmla="val 130229"/>
            </a:avLst>
          </a:prstGeom>
          <a:solidFill>
            <a:srgbClr val="CFD2D8"/>
          </a:solidFill>
          <a:ln/>
        </p:spPr>
      </p:sp>
      <p:sp>
        <p:nvSpPr>
          <p:cNvPr id="22" name="Text 18"/>
          <p:cNvSpPr/>
          <p:nvPr/>
        </p:nvSpPr>
        <p:spPr>
          <a:xfrm>
            <a:off x="826769" y="4084241"/>
            <a:ext cx="4855545"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Down Payment Assistance</a:t>
            </a:r>
            <a:endParaRPr lang="en-US" sz="1600" dirty="0"/>
          </a:p>
        </p:txBody>
      </p:sp>
      <p:sp>
        <p:nvSpPr>
          <p:cNvPr id="23" name="Text 19"/>
          <p:cNvSpPr/>
          <p:nvPr/>
        </p:nvSpPr>
        <p:spPr>
          <a:xfrm>
            <a:off x="826769" y="4441924"/>
            <a:ext cx="48555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Minnesota offers programs that provide grants or forgivable loans to qualified buyers.</a:t>
            </a:r>
            <a:endParaRPr lang="en-US" sz="1300" dirty="0"/>
          </a:p>
        </p:txBody>
      </p:sp>
      <p:sp>
        <p:nvSpPr>
          <p:cNvPr id="24" name="Shape 20"/>
          <p:cNvSpPr/>
          <p:nvPr/>
        </p:nvSpPr>
        <p:spPr>
          <a:xfrm>
            <a:off x="6095748" y="3918942"/>
            <a:ext cx="5434373" cy="1217513"/>
          </a:xfrm>
          <a:prstGeom prst="rect">
            <a:avLst/>
          </a:prstGeom>
          <a:solidFill>
            <a:srgbClr val="E9ECF2"/>
          </a:solidFill>
          <a:ln/>
        </p:spPr>
      </p:sp>
      <p:sp>
        <p:nvSpPr>
          <p:cNvPr id="25" name="Shape 21"/>
          <p:cNvSpPr/>
          <p:nvPr/>
        </p:nvSpPr>
        <p:spPr>
          <a:xfrm>
            <a:off x="6095748" y="3918942"/>
            <a:ext cx="19050" cy="1217513"/>
          </a:xfrm>
          <a:prstGeom prst="roundRect">
            <a:avLst>
              <a:gd name="adj" fmla="val 130229"/>
            </a:avLst>
          </a:prstGeom>
          <a:solidFill>
            <a:srgbClr val="CFD2D8"/>
          </a:solidFill>
          <a:ln/>
        </p:spPr>
      </p:sp>
      <p:sp>
        <p:nvSpPr>
          <p:cNvPr id="26" name="Shape 22"/>
          <p:cNvSpPr/>
          <p:nvPr/>
        </p:nvSpPr>
        <p:spPr>
          <a:xfrm>
            <a:off x="6095748" y="3918942"/>
            <a:ext cx="5434373" cy="19050"/>
          </a:xfrm>
          <a:prstGeom prst="roundRect">
            <a:avLst>
              <a:gd name="adj" fmla="val 130229"/>
            </a:avLst>
          </a:prstGeom>
          <a:solidFill>
            <a:srgbClr val="CFD2D8"/>
          </a:solidFill>
          <a:ln/>
        </p:spPr>
      </p:sp>
      <p:sp>
        <p:nvSpPr>
          <p:cNvPr id="27" name="Text 23"/>
          <p:cNvSpPr/>
          <p:nvPr/>
        </p:nvSpPr>
        <p:spPr>
          <a:xfrm>
            <a:off x="6509182" y="4084241"/>
            <a:ext cx="4855644"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Gift Funds</a:t>
            </a:r>
            <a:endParaRPr lang="en-US" sz="1600" dirty="0"/>
          </a:p>
        </p:txBody>
      </p:sp>
      <p:sp>
        <p:nvSpPr>
          <p:cNvPr id="28" name="Text 24"/>
          <p:cNvSpPr/>
          <p:nvPr/>
        </p:nvSpPr>
        <p:spPr>
          <a:xfrm>
            <a:off x="6509182" y="4441924"/>
            <a:ext cx="4855644"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Family members can contribute toward your down payment — Brian can show you how this works.</a:t>
            </a:r>
            <a:endParaRPr lang="en-US" sz="1300" dirty="0"/>
          </a:p>
        </p:txBody>
      </p:sp>
      <p:sp>
        <p:nvSpPr>
          <p:cNvPr id="29" name="Shape 25"/>
          <p:cNvSpPr/>
          <p:nvPr/>
        </p:nvSpPr>
        <p:spPr>
          <a:xfrm>
            <a:off x="5889081" y="4320927"/>
            <a:ext cx="413434" cy="413445"/>
          </a:xfrm>
          <a:prstGeom prst="roundRect">
            <a:avLst>
              <a:gd name="adj" fmla="val 6001"/>
            </a:avLst>
          </a:prstGeom>
          <a:solidFill>
            <a:srgbClr val="FBFCFE"/>
          </a:solidFill>
          <a:ln w="19050">
            <a:solidFill>
              <a:srgbClr val="CFD2D8"/>
            </a:solidFill>
            <a:prstDash val="solid"/>
          </a:ln>
        </p:spPr>
      </p:sp>
      <p:pic>
        <p:nvPicPr>
          <p:cNvPr id="3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464" y="4424214"/>
            <a:ext cx="206667" cy="206673"/>
          </a:xfrm>
          <a:prstGeom prst="rect">
            <a:avLst/>
          </a:prstGeom>
        </p:spPr>
      </p:pic>
      <p:sp>
        <p:nvSpPr>
          <p:cNvPr id="31" name="Shape 26"/>
          <p:cNvSpPr/>
          <p:nvPr/>
        </p:nvSpPr>
        <p:spPr>
          <a:xfrm>
            <a:off x="661475" y="5322491"/>
            <a:ext cx="10868745" cy="661293"/>
          </a:xfrm>
          <a:prstGeom prst="roundRect">
            <a:avLst>
              <a:gd name="adj" fmla="val 3752"/>
            </a:avLst>
          </a:prstGeom>
          <a:solidFill>
            <a:srgbClr val="D7DFF4"/>
          </a:solidFill>
          <a:ln/>
        </p:spPr>
      </p:sp>
      <p:pic>
        <p:nvPicPr>
          <p:cNvPr id="32" name="Image 3" descr="preencoded.png">    </p:cNvPr>
          <p:cNvPicPr>
            <a:picLocks noChangeAspect="1"/>
          </p:cNvPicPr>
          <p:nvPr/>
        </p:nvPicPr>
        <p:blipFill>
          <a:blip r:embed="rId7"/>
          <a:stretch>
            <a:fillRect/>
          </a:stretch>
        </p:blipFill>
        <p:spPr>
          <a:xfrm>
            <a:off x="826769" y="5562203"/>
            <a:ext cx="206667" cy="165298"/>
          </a:xfrm>
          <a:prstGeom prst="rect">
            <a:avLst/>
          </a:prstGeom>
        </p:spPr>
      </p:pic>
      <p:sp>
        <p:nvSpPr>
          <p:cNvPr id="33" name="Text 27"/>
          <p:cNvSpPr/>
          <p:nvPr/>
        </p:nvSpPr>
        <p:spPr>
          <a:xfrm>
            <a:off x="1198731" y="5529064"/>
            <a:ext cx="10775780" cy="264616"/>
          </a:xfrm>
          <a:prstGeom prst="rect">
            <a:avLst/>
          </a:prstGeom>
          <a:noFill/>
          <a:ln/>
        </p:spPr>
        <p:txBody>
          <a:bodyPr wrap="none" lIns="0" tIns="0" rIns="0" bIns="0" rtlCol="0" anchor="t"/>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You may need far less than you think to buy your first home. Let's find out what's possible for your situation.</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42415" y="1397496"/>
            <a:ext cx="5470785" cy="4063008"/>
          </a:xfrm>
          <a:prstGeom prst="roundRect">
            <a:avLst>
              <a:gd name="adj" fmla="val 611"/>
            </a:avLst>
          </a:prstGeom>
          <a:solidFill>
            <a:srgbClr val="3257B8"/>
          </a:solidFill>
          <a:ln/>
        </p:spPr>
      </p:sp>
      <p:sp>
        <p:nvSpPr>
          <p:cNvPr id="3" name="Text 1"/>
          <p:cNvSpPr/>
          <p:nvPr/>
        </p:nvSpPr>
        <p:spPr>
          <a:xfrm>
            <a:off x="707710" y="1562795"/>
            <a:ext cx="5140196" cy="516731"/>
          </a:xfrm>
          <a:prstGeom prst="rect">
            <a:avLst/>
          </a:prstGeom>
          <a:noFill/>
          <a:ln/>
        </p:spPr>
        <p:txBody>
          <a:bodyPr wrap="none" lIns="0" tIns="0" rIns="0" bIns="0" rtlCol="0" anchor="t"/>
          <a:lstStyle/>
          <a:p>
            <a:pPr algn="l" indent="0" marL="0">
              <a:lnSpc>
                <a:spcPct val="104000"/>
              </a:lnSpc>
              <a:buNone/>
            </a:pPr>
            <a:r>
              <a:rPr lang="en-US" sz="3250" dirty="0">
                <a:solidFill>
                  <a:srgbClr val="FFFFFF"/>
                </a:solidFill>
                <a:latin typeface="Roboto Slab" pitchFamily="34" charset="0"/>
                <a:ea typeface="Roboto Slab" pitchFamily="34" charset="-122"/>
                <a:cs typeface="Roboto Slab" pitchFamily="34" charset="-120"/>
              </a:rPr>
              <a:t>Let's Talk Credit</a:t>
            </a:r>
            <a:endParaRPr lang="en-US" sz="3250" dirty="0"/>
          </a:p>
        </p:txBody>
      </p:sp>
      <p:sp>
        <p:nvSpPr>
          <p:cNvPr id="4" name="Text 2"/>
          <p:cNvSpPr/>
          <p:nvPr/>
        </p:nvSpPr>
        <p:spPr>
          <a:xfrm>
            <a:off x="707710" y="2244824"/>
            <a:ext cx="5140196" cy="1207294"/>
          </a:xfrm>
          <a:prstGeom prst="rect">
            <a:avLst/>
          </a:prstGeom>
          <a:noFill/>
          <a:ln/>
        </p:spPr>
        <p:txBody>
          <a:bodyPr wrap="square" lIns="0" tIns="0" rIns="0" bIns="0" rtlCol="0" anchor="t"/>
          <a:lstStyle/>
          <a:p>
            <a:pPr algn="l" indent="0" marL="0">
              <a:lnSpc>
                <a:spcPct val="133000"/>
              </a:lnSpc>
              <a:buNone/>
            </a:pPr>
            <a:r>
              <a:rPr lang="en-US" sz="1300" i="1" dirty="0">
                <a:solidFill>
                  <a:srgbClr val="FFFFFF"/>
                </a:solidFill>
                <a:latin typeface="Roboto" pitchFamily="34" charset="0"/>
                <a:ea typeface="Roboto" pitchFamily="34" charset="-122"/>
                <a:cs typeface="Roboto" pitchFamily="34" charset="-120"/>
              </a:rPr>
              <a:t>"How important is your credit score — really?"</a:t>
            </a:r>
            <a:pPr algn="l" indent="0" marL="0">
              <a:lnSpc>
                <a:spcPct val="133000"/>
              </a:lnSpc>
              <a:spcAft>
                <a:spcPts val="1150"/>
              </a:spcAft>
              <a:buNone/>
            </a:pPr>
            <a:r>
              <a:rPr lang="en-US" sz="1300" dirty="0">
                <a:solidFill>
                  <a:srgbClr val="FFFFFF"/>
                </a:solidFill>
                <a:latin typeface="Roboto" pitchFamily="34" charset="0"/>
                <a:ea typeface="Roboto" pitchFamily="34" charset="-122"/>
                <a:cs typeface="Roboto" pitchFamily="34" charset="-120"/>
              </a:rPr>
              <a:t> — Scott</a:t>
            </a:r>
            <a:endParaRPr lang="en-US" sz="1300" dirty="0"/>
          </a:p>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Credit is important, but it's rarely a dealbreaker. Brian breaks through the fear and misconceptions to help you understand exactly where you stand — and how to move forward with confidence.</a:t>
            </a:r>
            <a:endParaRPr lang="en-US" sz="1300" dirty="0"/>
          </a:p>
        </p:txBody>
      </p:sp>
      <p:sp>
        <p:nvSpPr>
          <p:cNvPr id="5" name="Shape 3"/>
          <p:cNvSpPr/>
          <p:nvPr/>
        </p:nvSpPr>
        <p:spPr>
          <a:xfrm>
            <a:off x="707710" y="3638153"/>
            <a:ext cx="5140196" cy="909439"/>
          </a:xfrm>
          <a:prstGeom prst="roundRect">
            <a:avLst>
              <a:gd name="adj" fmla="val 2728"/>
            </a:avLst>
          </a:prstGeom>
          <a:solidFill>
            <a:srgbClr val="1B2F64"/>
          </a:solidFill>
          <a:ln/>
        </p:spPr>
      </p:sp>
      <p:pic>
        <p:nvPicPr>
          <p:cNvPr id="6" name="Image 0" descr="preencoded.png">    </p:cNvPr>
          <p:cNvPicPr>
            <a:picLocks noChangeAspect="1"/>
          </p:cNvPicPr>
          <p:nvPr/>
        </p:nvPicPr>
        <p:blipFill>
          <a:blip r:embed="rId1"/>
          <a:stretch>
            <a:fillRect/>
          </a:stretch>
        </p:blipFill>
        <p:spPr>
          <a:xfrm>
            <a:off x="873004" y="3884216"/>
            <a:ext cx="206667" cy="165298"/>
          </a:xfrm>
          <a:prstGeom prst="rect">
            <a:avLst/>
          </a:prstGeom>
        </p:spPr>
      </p:pic>
      <p:sp>
        <p:nvSpPr>
          <p:cNvPr id="7" name="Text 4"/>
          <p:cNvSpPr/>
          <p:nvPr/>
        </p:nvSpPr>
        <p:spPr>
          <a:xfrm>
            <a:off x="1244966" y="3828256"/>
            <a:ext cx="4437646"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Don't count yourself out before you even start. You may be closer than you think.</a:t>
            </a:r>
            <a:endParaRPr lang="en-US" sz="1300" dirty="0"/>
          </a:p>
        </p:txBody>
      </p:sp>
      <p:sp>
        <p:nvSpPr>
          <p:cNvPr id="8" name="Shape 5"/>
          <p:cNvSpPr/>
          <p:nvPr/>
        </p:nvSpPr>
        <p:spPr>
          <a:xfrm>
            <a:off x="6303904" y="1583531"/>
            <a:ext cx="372061" cy="372070"/>
          </a:xfrm>
          <a:prstGeom prst="roundRect">
            <a:avLst>
              <a:gd name="adj" fmla="val 6668"/>
            </a:avLst>
          </a:prstGeom>
          <a:solidFill>
            <a:srgbClr val="E9ECF2"/>
          </a:solidFill>
          <a:ln/>
        </p:spPr>
      </p:sp>
      <p:sp>
        <p:nvSpPr>
          <p:cNvPr id="9" name="Text 6"/>
          <p:cNvSpPr/>
          <p:nvPr/>
        </p:nvSpPr>
        <p:spPr>
          <a:xfrm>
            <a:off x="6841259" y="1640384"/>
            <a:ext cx="4695311"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Credit Score Ranges</a:t>
            </a:r>
            <a:endParaRPr lang="en-US" sz="1600" dirty="0"/>
          </a:p>
        </p:txBody>
      </p:sp>
      <p:sp>
        <p:nvSpPr>
          <p:cNvPr id="10" name="Text 7"/>
          <p:cNvSpPr/>
          <p:nvPr/>
        </p:nvSpPr>
        <p:spPr>
          <a:xfrm>
            <a:off x="6841259" y="2064147"/>
            <a:ext cx="4695311"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Lenders use different thresholds. Brian explains what ranges open which doors — and which loan types fit which scores.</a:t>
            </a:r>
            <a:endParaRPr lang="en-US" sz="1300" dirty="0"/>
          </a:p>
        </p:txBody>
      </p:sp>
      <p:sp>
        <p:nvSpPr>
          <p:cNvPr id="11" name="Shape 8"/>
          <p:cNvSpPr/>
          <p:nvPr/>
        </p:nvSpPr>
        <p:spPr>
          <a:xfrm>
            <a:off x="6303904" y="2924076"/>
            <a:ext cx="372061" cy="372070"/>
          </a:xfrm>
          <a:prstGeom prst="roundRect">
            <a:avLst>
              <a:gd name="adj" fmla="val 6668"/>
            </a:avLst>
          </a:prstGeom>
          <a:solidFill>
            <a:srgbClr val="E9ECF2"/>
          </a:solidFill>
          <a:ln/>
        </p:spPr>
      </p:sp>
      <p:sp>
        <p:nvSpPr>
          <p:cNvPr id="12" name="Text 9"/>
          <p:cNvSpPr/>
          <p:nvPr/>
        </p:nvSpPr>
        <p:spPr>
          <a:xfrm>
            <a:off x="6841259" y="2980928"/>
            <a:ext cx="4695311"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Improving Your Score</a:t>
            </a:r>
            <a:endParaRPr lang="en-US" sz="1600" dirty="0"/>
          </a:p>
        </p:txBody>
      </p:sp>
      <p:sp>
        <p:nvSpPr>
          <p:cNvPr id="13" name="Text 10"/>
          <p:cNvSpPr/>
          <p:nvPr/>
        </p:nvSpPr>
        <p:spPr>
          <a:xfrm>
            <a:off x="6841259" y="3404691"/>
            <a:ext cx="4695311"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Even small changes — like paying down a card or correcting an error — can move your score meaningfully in a short time.</a:t>
            </a:r>
            <a:endParaRPr lang="en-US" sz="1300" dirty="0"/>
          </a:p>
        </p:txBody>
      </p:sp>
      <p:sp>
        <p:nvSpPr>
          <p:cNvPr id="14" name="Shape 11"/>
          <p:cNvSpPr/>
          <p:nvPr/>
        </p:nvSpPr>
        <p:spPr>
          <a:xfrm>
            <a:off x="6303904" y="4264620"/>
            <a:ext cx="372061" cy="372070"/>
          </a:xfrm>
          <a:prstGeom prst="roundRect">
            <a:avLst>
              <a:gd name="adj" fmla="val 6668"/>
            </a:avLst>
          </a:prstGeom>
          <a:solidFill>
            <a:srgbClr val="E9ECF2"/>
          </a:solidFill>
          <a:ln/>
        </p:spPr>
      </p:sp>
      <p:sp>
        <p:nvSpPr>
          <p:cNvPr id="15" name="Text 12"/>
          <p:cNvSpPr/>
          <p:nvPr/>
        </p:nvSpPr>
        <p:spPr>
          <a:xfrm>
            <a:off x="6841259" y="4321473"/>
            <a:ext cx="4695311"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Common Misconceptions</a:t>
            </a:r>
            <a:endParaRPr lang="en-US" sz="1600" dirty="0"/>
          </a:p>
        </p:txBody>
      </p:sp>
      <p:sp>
        <p:nvSpPr>
          <p:cNvPr id="16" name="Text 13"/>
          <p:cNvSpPr/>
          <p:nvPr/>
        </p:nvSpPr>
        <p:spPr>
          <a:xfrm>
            <a:off x="6841259" y="4745236"/>
            <a:ext cx="4695311"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Checking your own credit doesn't hurt it. Closing old cards can sometimes lower your score. Brian sets the record straight.</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551458"/>
            <a:ext cx="10868745" cy="439241"/>
          </a:xfrm>
          <a:prstGeom prst="rect">
            <a:avLst/>
          </a:prstGeom>
          <a:noFill/>
          <a:ln/>
        </p:spPr>
        <p:txBody>
          <a:bodyPr wrap="none" lIns="0" tIns="0" rIns="0" bIns="0" rtlCol="0" anchor="t"/>
          <a:lstStyle/>
          <a:p>
            <a:pPr algn="l" indent="0" marL="0">
              <a:lnSpc>
                <a:spcPct val="104000"/>
              </a:lnSpc>
              <a:buNone/>
            </a:pPr>
            <a:r>
              <a:rPr lang="en-US" sz="2750" dirty="0">
                <a:solidFill>
                  <a:srgbClr val="3257B8"/>
                </a:solidFill>
                <a:latin typeface="Roboto Slab" pitchFamily="34" charset="0"/>
                <a:ea typeface="Roboto Slab" pitchFamily="34" charset="-122"/>
                <a:cs typeface="Roboto Slab" pitchFamily="34" charset="-120"/>
              </a:rPr>
              <a:t>What's Included in My Monthly Payment?</a:t>
            </a:r>
            <a:endParaRPr lang="en-US" sz="2750" dirty="0"/>
          </a:p>
        </p:txBody>
      </p:sp>
      <p:sp>
        <p:nvSpPr>
          <p:cNvPr id="3" name="Text 1"/>
          <p:cNvSpPr/>
          <p:nvPr/>
        </p:nvSpPr>
        <p:spPr>
          <a:xfrm>
            <a:off x="661475" y="1229618"/>
            <a:ext cx="10868745" cy="416123"/>
          </a:xfrm>
          <a:prstGeom prst="rect">
            <a:avLst/>
          </a:prstGeom>
          <a:noFill/>
          <a:ln/>
        </p:spPr>
        <p:txBody>
          <a:bodyPr wrap="square" lIns="0" tIns="0" rIns="0" bIns="0" rtlCol="0" anchor="t">
            <a:normAutofit/>
          </a:bodyPr>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Many first-time buyers focus only on the loan amount — but your monthly mortgage payment is made up of several components. Understanding each one helps you budget accurately and avoid surprises at closing.</a:t>
            </a:r>
            <a:endParaRPr lang="en-US" sz="11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1780084"/>
            <a:ext cx="5374644" cy="1429147"/>
          </a:xfrm>
          <a:prstGeom prst="rect">
            <a:avLst/>
          </a:prstGeom>
        </p:spPr>
      </p:pic>
      <p:sp>
        <p:nvSpPr>
          <p:cNvPr id="5" name="Text 2"/>
          <p:cNvSpPr/>
          <p:nvPr/>
        </p:nvSpPr>
        <p:spPr>
          <a:xfrm>
            <a:off x="3264414" y="1885454"/>
            <a:ext cx="168668" cy="210840"/>
          </a:xfrm>
          <a:prstGeom prst="rect">
            <a:avLst/>
          </a:prstGeom>
          <a:noFill/>
          <a:ln/>
        </p:spPr>
        <p:txBody>
          <a:bodyPr wrap="none" lIns="0" tIns="0" rIns="0" bIns="0" rtlCol="0" anchor="ctr"/>
          <a:lstStyle/>
          <a:p>
            <a:pPr algn="ctr" indent="0" marL="0">
              <a:lnSpc>
                <a:spcPct val="100000"/>
              </a:lnSpc>
              <a:buNone/>
            </a:pPr>
            <a:r>
              <a:rPr lang="en-US" sz="1300" dirty="0">
                <a:solidFill>
                  <a:srgbClr val="FFFFFF"/>
                </a:solidFill>
                <a:latin typeface="Roboto Slab" pitchFamily="34" charset="0"/>
                <a:ea typeface="Roboto Slab" pitchFamily="34" charset="-122"/>
                <a:cs typeface="Roboto Slab" pitchFamily="34" charset="-120"/>
              </a:rPr>
              <a:t>1</a:t>
            </a:r>
            <a:endParaRPr lang="en-US" sz="1300" dirty="0"/>
          </a:p>
        </p:txBody>
      </p:sp>
      <p:sp>
        <p:nvSpPr>
          <p:cNvPr id="6" name="Text 3"/>
          <p:cNvSpPr/>
          <p:nvPr/>
        </p:nvSpPr>
        <p:spPr>
          <a:xfrm>
            <a:off x="821015" y="2342356"/>
            <a:ext cx="5055565"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Principal</a:t>
            </a:r>
            <a:endParaRPr lang="en-US" sz="1350" dirty="0"/>
          </a:p>
        </p:txBody>
      </p:sp>
      <p:sp>
        <p:nvSpPr>
          <p:cNvPr id="7" name="Text 4"/>
          <p:cNvSpPr/>
          <p:nvPr/>
        </p:nvSpPr>
        <p:spPr>
          <a:xfrm>
            <a:off x="821015" y="2633563"/>
            <a:ext cx="5055565" cy="416123"/>
          </a:xfrm>
          <a:prstGeom prst="rect">
            <a:avLst/>
          </a:prstGeom>
          <a:noFill/>
          <a:ln/>
        </p:spPr>
        <p:txBody>
          <a:bodyPr wrap="square" lIns="0" tIns="0" rIns="0" bIns="0" rtlCol="0" anchor="t">
            <a:normAutofit/>
          </a:bodyPr>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The portion of your payment that reduces your actual loan balance and builds home equity.</a:t>
            </a:r>
            <a:endParaRPr lang="en-US" sz="110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5576" y="1780084"/>
            <a:ext cx="5374644" cy="1429147"/>
          </a:xfrm>
          <a:prstGeom prst="rect">
            <a:avLst/>
          </a:prstGeom>
        </p:spPr>
      </p:pic>
      <p:sp>
        <p:nvSpPr>
          <p:cNvPr id="9" name="Text 5"/>
          <p:cNvSpPr/>
          <p:nvPr/>
        </p:nvSpPr>
        <p:spPr>
          <a:xfrm>
            <a:off x="8758514" y="1885454"/>
            <a:ext cx="168668" cy="210840"/>
          </a:xfrm>
          <a:prstGeom prst="rect">
            <a:avLst/>
          </a:prstGeom>
          <a:noFill/>
          <a:ln/>
        </p:spPr>
        <p:txBody>
          <a:bodyPr wrap="none" lIns="0" tIns="0" rIns="0" bIns="0" rtlCol="0" anchor="ctr"/>
          <a:lstStyle/>
          <a:p>
            <a:pPr algn="ctr" indent="0" marL="0">
              <a:lnSpc>
                <a:spcPct val="100000"/>
              </a:lnSpc>
              <a:buNone/>
            </a:pPr>
            <a:r>
              <a:rPr lang="en-US" sz="1300" dirty="0">
                <a:solidFill>
                  <a:srgbClr val="FFFFFF"/>
                </a:solidFill>
                <a:latin typeface="Roboto Slab" pitchFamily="34" charset="0"/>
                <a:ea typeface="Roboto Slab" pitchFamily="34" charset="-122"/>
                <a:cs typeface="Roboto Slab" pitchFamily="34" charset="-120"/>
              </a:rPr>
              <a:t>2</a:t>
            </a:r>
            <a:endParaRPr lang="en-US" sz="1300" dirty="0"/>
          </a:p>
        </p:txBody>
      </p:sp>
      <p:sp>
        <p:nvSpPr>
          <p:cNvPr id="10" name="Text 6"/>
          <p:cNvSpPr/>
          <p:nvPr/>
        </p:nvSpPr>
        <p:spPr>
          <a:xfrm>
            <a:off x="6315115" y="2342356"/>
            <a:ext cx="5055565"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Interest</a:t>
            </a:r>
            <a:endParaRPr lang="en-US" sz="1350" dirty="0"/>
          </a:p>
        </p:txBody>
      </p:sp>
      <p:sp>
        <p:nvSpPr>
          <p:cNvPr id="11" name="Text 7"/>
          <p:cNvSpPr/>
          <p:nvPr/>
        </p:nvSpPr>
        <p:spPr>
          <a:xfrm>
            <a:off x="6315115" y="2633563"/>
            <a:ext cx="5055565" cy="208062"/>
          </a:xfrm>
          <a:prstGeom prst="rect">
            <a:avLst/>
          </a:prstGeom>
          <a:noFill/>
          <a:ln/>
        </p:spPr>
        <p:txBody>
          <a:bodyPr wrap="none" lIns="0" tIns="0" rIns="0" bIns="0" rtlCol="0" anchor="t"/>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The lender's fee for providing the loan, expressed as your annual interest rate.</a:t>
            </a:r>
            <a:endParaRPr lang="en-US" sz="1100" dirty="0"/>
          </a:p>
        </p:txBody>
      </p:sp>
      <p:pic>
        <p:nvPicPr>
          <p:cNvPr id="1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475" y="3328690"/>
            <a:ext cx="5374644" cy="1429147"/>
          </a:xfrm>
          <a:prstGeom prst="rect">
            <a:avLst/>
          </a:prstGeom>
        </p:spPr>
      </p:pic>
      <p:sp>
        <p:nvSpPr>
          <p:cNvPr id="13" name="Text 8"/>
          <p:cNvSpPr/>
          <p:nvPr/>
        </p:nvSpPr>
        <p:spPr>
          <a:xfrm>
            <a:off x="3264414" y="3434060"/>
            <a:ext cx="168668" cy="210840"/>
          </a:xfrm>
          <a:prstGeom prst="rect">
            <a:avLst/>
          </a:prstGeom>
          <a:noFill/>
          <a:ln/>
        </p:spPr>
        <p:txBody>
          <a:bodyPr wrap="none" lIns="0" tIns="0" rIns="0" bIns="0" rtlCol="0" anchor="ctr"/>
          <a:lstStyle/>
          <a:p>
            <a:pPr algn="ctr" indent="0" marL="0">
              <a:lnSpc>
                <a:spcPct val="100000"/>
              </a:lnSpc>
              <a:buNone/>
            </a:pPr>
            <a:r>
              <a:rPr lang="en-US" sz="1300" dirty="0">
                <a:solidFill>
                  <a:srgbClr val="FFFFFF"/>
                </a:solidFill>
                <a:latin typeface="Roboto Slab" pitchFamily="34" charset="0"/>
                <a:ea typeface="Roboto Slab" pitchFamily="34" charset="-122"/>
                <a:cs typeface="Roboto Slab" pitchFamily="34" charset="-120"/>
              </a:rPr>
              <a:t>3</a:t>
            </a:r>
            <a:endParaRPr lang="en-US" sz="1300" dirty="0"/>
          </a:p>
        </p:txBody>
      </p:sp>
      <p:sp>
        <p:nvSpPr>
          <p:cNvPr id="14" name="Text 9"/>
          <p:cNvSpPr/>
          <p:nvPr/>
        </p:nvSpPr>
        <p:spPr>
          <a:xfrm>
            <a:off x="821015" y="3890963"/>
            <a:ext cx="5055565"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Property Taxes</a:t>
            </a:r>
            <a:endParaRPr lang="en-US" sz="1350" dirty="0"/>
          </a:p>
        </p:txBody>
      </p:sp>
      <p:sp>
        <p:nvSpPr>
          <p:cNvPr id="15" name="Text 10"/>
          <p:cNvSpPr/>
          <p:nvPr/>
        </p:nvSpPr>
        <p:spPr>
          <a:xfrm>
            <a:off x="821015" y="4182170"/>
            <a:ext cx="5055565" cy="416123"/>
          </a:xfrm>
          <a:prstGeom prst="rect">
            <a:avLst/>
          </a:prstGeom>
          <a:noFill/>
          <a:ln/>
        </p:spPr>
        <p:txBody>
          <a:bodyPr wrap="square" lIns="0" tIns="0" rIns="0" bIns="0" rtlCol="0" anchor="t">
            <a:normAutofit/>
          </a:bodyPr>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Collected monthly and held in escrow, then paid to the county on your behalf each year.</a:t>
            </a:r>
            <a:endParaRPr lang="en-US" sz="1100" dirty="0"/>
          </a:p>
        </p:txBody>
      </p:sp>
      <p:pic>
        <p:nvPicPr>
          <p:cNvPr id="16"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55576" y="3328690"/>
            <a:ext cx="5374644" cy="1429147"/>
          </a:xfrm>
          <a:prstGeom prst="rect">
            <a:avLst/>
          </a:prstGeom>
        </p:spPr>
      </p:pic>
      <p:sp>
        <p:nvSpPr>
          <p:cNvPr id="17" name="Text 11"/>
          <p:cNvSpPr/>
          <p:nvPr/>
        </p:nvSpPr>
        <p:spPr>
          <a:xfrm>
            <a:off x="8758514" y="3434060"/>
            <a:ext cx="168668" cy="210840"/>
          </a:xfrm>
          <a:prstGeom prst="rect">
            <a:avLst/>
          </a:prstGeom>
          <a:noFill/>
          <a:ln/>
        </p:spPr>
        <p:txBody>
          <a:bodyPr wrap="none" lIns="0" tIns="0" rIns="0" bIns="0" rtlCol="0" anchor="ctr"/>
          <a:lstStyle/>
          <a:p>
            <a:pPr algn="ctr" indent="0" marL="0">
              <a:lnSpc>
                <a:spcPct val="100000"/>
              </a:lnSpc>
              <a:buNone/>
            </a:pPr>
            <a:r>
              <a:rPr lang="en-US" sz="1300" dirty="0">
                <a:solidFill>
                  <a:srgbClr val="FFFFFF"/>
                </a:solidFill>
                <a:latin typeface="Roboto Slab" pitchFamily="34" charset="0"/>
                <a:ea typeface="Roboto Slab" pitchFamily="34" charset="-122"/>
                <a:cs typeface="Roboto Slab" pitchFamily="34" charset="-120"/>
              </a:rPr>
              <a:t>4</a:t>
            </a:r>
            <a:endParaRPr lang="en-US" sz="1300" dirty="0"/>
          </a:p>
        </p:txBody>
      </p:sp>
      <p:sp>
        <p:nvSpPr>
          <p:cNvPr id="18" name="Text 12"/>
          <p:cNvSpPr/>
          <p:nvPr/>
        </p:nvSpPr>
        <p:spPr>
          <a:xfrm>
            <a:off x="6315115" y="3890963"/>
            <a:ext cx="5055565"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Homeowners Insurance</a:t>
            </a:r>
            <a:endParaRPr lang="en-US" sz="1350" dirty="0"/>
          </a:p>
        </p:txBody>
      </p:sp>
      <p:sp>
        <p:nvSpPr>
          <p:cNvPr id="19" name="Text 13"/>
          <p:cNvSpPr/>
          <p:nvPr/>
        </p:nvSpPr>
        <p:spPr>
          <a:xfrm>
            <a:off x="6315115" y="4182170"/>
            <a:ext cx="5055565" cy="416123"/>
          </a:xfrm>
          <a:prstGeom prst="rect">
            <a:avLst/>
          </a:prstGeom>
          <a:noFill/>
          <a:ln/>
        </p:spPr>
        <p:txBody>
          <a:bodyPr wrap="square" lIns="0" tIns="0" rIns="0" bIns="0" rtlCol="0" anchor="t">
            <a:normAutofit/>
          </a:bodyPr>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Protects your home and belongings — also escrowed and paid by your lender annually.</a:t>
            </a:r>
            <a:endParaRPr lang="en-US" sz="1100" dirty="0"/>
          </a:p>
        </p:txBody>
      </p:sp>
      <p:pic>
        <p:nvPicPr>
          <p:cNvPr id="20"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1475" y="4877296"/>
            <a:ext cx="5374644" cy="1429147"/>
          </a:xfrm>
          <a:prstGeom prst="rect">
            <a:avLst/>
          </a:prstGeom>
        </p:spPr>
      </p:pic>
      <p:sp>
        <p:nvSpPr>
          <p:cNvPr id="21" name="Text 14"/>
          <p:cNvSpPr/>
          <p:nvPr/>
        </p:nvSpPr>
        <p:spPr>
          <a:xfrm>
            <a:off x="3264414" y="4982666"/>
            <a:ext cx="168668" cy="210840"/>
          </a:xfrm>
          <a:prstGeom prst="rect">
            <a:avLst/>
          </a:prstGeom>
          <a:noFill/>
          <a:ln/>
        </p:spPr>
        <p:txBody>
          <a:bodyPr wrap="none" lIns="0" tIns="0" rIns="0" bIns="0" rtlCol="0" anchor="ctr"/>
          <a:lstStyle/>
          <a:p>
            <a:pPr algn="ctr" indent="0" marL="0">
              <a:lnSpc>
                <a:spcPct val="100000"/>
              </a:lnSpc>
              <a:buNone/>
            </a:pPr>
            <a:r>
              <a:rPr lang="en-US" sz="1300" dirty="0">
                <a:solidFill>
                  <a:srgbClr val="FFFFFF"/>
                </a:solidFill>
                <a:latin typeface="Roboto Slab" pitchFamily="34" charset="0"/>
                <a:ea typeface="Roboto Slab" pitchFamily="34" charset="-122"/>
                <a:cs typeface="Roboto Slab" pitchFamily="34" charset="-120"/>
              </a:rPr>
              <a:t>5</a:t>
            </a:r>
            <a:endParaRPr lang="en-US" sz="1300" dirty="0"/>
          </a:p>
        </p:txBody>
      </p:sp>
      <p:sp>
        <p:nvSpPr>
          <p:cNvPr id="22" name="Text 15"/>
          <p:cNvSpPr/>
          <p:nvPr/>
        </p:nvSpPr>
        <p:spPr>
          <a:xfrm>
            <a:off x="821015" y="5439569"/>
            <a:ext cx="5055565"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Mortgage Insurance</a:t>
            </a:r>
            <a:endParaRPr lang="en-US" sz="1350" dirty="0"/>
          </a:p>
        </p:txBody>
      </p:sp>
      <p:sp>
        <p:nvSpPr>
          <p:cNvPr id="23" name="Text 16"/>
          <p:cNvSpPr/>
          <p:nvPr/>
        </p:nvSpPr>
        <p:spPr>
          <a:xfrm>
            <a:off x="821015" y="5730776"/>
            <a:ext cx="5055565" cy="416123"/>
          </a:xfrm>
          <a:prstGeom prst="rect">
            <a:avLst/>
          </a:prstGeom>
          <a:noFill/>
          <a:ln/>
        </p:spPr>
        <p:txBody>
          <a:bodyPr wrap="square" lIns="0" tIns="0" rIns="0" bIns="0" rtlCol="0" anchor="t">
            <a:normAutofit/>
          </a:bodyPr>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Required on some loans when the down payment is less than 20%. Can often be removed later.</a:t>
            </a:r>
            <a:endParaRPr lang="en-US" sz="1100" dirty="0"/>
          </a:p>
        </p:txBody>
      </p:sp>
      <p:pic>
        <p:nvPicPr>
          <p:cNvPr id="24"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155576" y="4877296"/>
            <a:ext cx="5374644" cy="1429147"/>
          </a:xfrm>
          <a:prstGeom prst="rect">
            <a:avLst/>
          </a:prstGeom>
        </p:spPr>
      </p:pic>
      <p:sp>
        <p:nvSpPr>
          <p:cNvPr id="25" name="Text 17"/>
          <p:cNvSpPr/>
          <p:nvPr/>
        </p:nvSpPr>
        <p:spPr>
          <a:xfrm>
            <a:off x="8758514" y="4982666"/>
            <a:ext cx="168668" cy="210840"/>
          </a:xfrm>
          <a:prstGeom prst="rect">
            <a:avLst/>
          </a:prstGeom>
          <a:noFill/>
          <a:ln/>
        </p:spPr>
        <p:txBody>
          <a:bodyPr wrap="none" lIns="0" tIns="0" rIns="0" bIns="0" rtlCol="0" anchor="ctr"/>
          <a:lstStyle/>
          <a:p>
            <a:pPr algn="ctr" indent="0" marL="0">
              <a:lnSpc>
                <a:spcPct val="100000"/>
              </a:lnSpc>
              <a:buNone/>
            </a:pPr>
            <a:r>
              <a:rPr lang="en-US" sz="1300" dirty="0">
                <a:solidFill>
                  <a:srgbClr val="FFFFFF"/>
                </a:solidFill>
                <a:latin typeface="Roboto Slab" pitchFamily="34" charset="0"/>
                <a:ea typeface="Roboto Slab" pitchFamily="34" charset="-122"/>
                <a:cs typeface="Roboto Slab" pitchFamily="34" charset="-120"/>
              </a:rPr>
              <a:t>6</a:t>
            </a:r>
            <a:endParaRPr lang="en-US" sz="1300" dirty="0"/>
          </a:p>
        </p:txBody>
      </p:sp>
      <p:sp>
        <p:nvSpPr>
          <p:cNvPr id="26" name="Text 18"/>
          <p:cNvSpPr/>
          <p:nvPr/>
        </p:nvSpPr>
        <p:spPr>
          <a:xfrm>
            <a:off x="6315115" y="5439569"/>
            <a:ext cx="5055565"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HOA Dues</a:t>
            </a:r>
            <a:endParaRPr lang="en-US" sz="1350" dirty="0"/>
          </a:p>
        </p:txBody>
      </p:sp>
      <p:sp>
        <p:nvSpPr>
          <p:cNvPr id="27" name="Text 19"/>
          <p:cNvSpPr/>
          <p:nvPr/>
        </p:nvSpPr>
        <p:spPr>
          <a:xfrm>
            <a:off x="6315115" y="5730776"/>
            <a:ext cx="5055565" cy="416123"/>
          </a:xfrm>
          <a:prstGeom prst="rect">
            <a:avLst/>
          </a:prstGeom>
          <a:noFill/>
          <a:ln/>
        </p:spPr>
        <p:txBody>
          <a:bodyPr wrap="square" lIns="0" tIns="0" rIns="0" bIns="0" rtlCol="0" anchor="t">
            <a:normAutofit/>
          </a:bodyPr>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If your home is in a community association, monthly dues may apply — these are typically paid separately.</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656530"/>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The Home Buying Roadmap</a:t>
            </a:r>
            <a:endParaRPr lang="en-US" sz="3250" dirty="0"/>
          </a:p>
        </p:txBody>
      </p:sp>
      <p:sp>
        <p:nvSpPr>
          <p:cNvPr id="3" name="Text 1"/>
          <p:cNvSpPr/>
          <p:nvPr/>
        </p:nvSpPr>
        <p:spPr>
          <a:xfrm>
            <a:off x="661475" y="1503958"/>
            <a:ext cx="11478330" cy="264616"/>
          </a:xfrm>
          <a:prstGeom prst="rect">
            <a:avLst/>
          </a:prstGeom>
          <a:noFill/>
          <a:ln/>
        </p:spPr>
        <p:txBody>
          <a:bodyPr wrap="none" lIns="0" tIns="0" rIns="0" bIns="0" rtlCol="0" anchor="t"/>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From pre-approval to keys in hand — here's the full journey laid out step by step so you always know what to expect next.</a:t>
            </a:r>
            <a:endParaRPr lang="en-US" sz="1300" dirty="0"/>
          </a:p>
        </p:txBody>
      </p:sp>
      <p:sp>
        <p:nvSpPr>
          <p:cNvPr id="4" name="Text 2"/>
          <p:cNvSpPr/>
          <p:nvPr/>
        </p:nvSpPr>
        <p:spPr>
          <a:xfrm>
            <a:off x="661475" y="1954609"/>
            <a:ext cx="330688" cy="206673"/>
          </a:xfrm>
          <a:prstGeom prst="rect">
            <a:avLst/>
          </a:prstGeom>
          <a:noFill/>
          <a:ln/>
        </p:spPr>
        <p:txBody>
          <a:bodyPr wrap="none" lIns="0" tIns="0" rIns="0" bIns="0" rtlCol="0" anchor="ctr"/>
          <a:lstStyle/>
          <a:p>
            <a:pPr algn="l" indent="0" marL="0">
              <a:lnSpc>
                <a:spcPct val="100000"/>
              </a:lnSpc>
              <a:buNone/>
            </a:pPr>
            <a:r>
              <a:rPr lang="en-US" sz="1300" dirty="0">
                <a:solidFill>
                  <a:srgbClr val="15213F"/>
                </a:solidFill>
                <a:latin typeface="Roboto Slab Light" pitchFamily="34" charset="0"/>
                <a:ea typeface="Roboto Slab Light" pitchFamily="34" charset="-122"/>
                <a:cs typeface="Roboto Slab Light" pitchFamily="34" charset="-120"/>
              </a:rPr>
              <a:t>01</a:t>
            </a:r>
            <a:endParaRPr lang="en-US" sz="1300" dirty="0"/>
          </a:p>
        </p:txBody>
      </p:sp>
      <p:sp>
        <p:nvSpPr>
          <p:cNvPr id="5" name="Shape 3"/>
          <p:cNvSpPr/>
          <p:nvPr/>
        </p:nvSpPr>
        <p:spPr>
          <a:xfrm>
            <a:off x="661475" y="2216547"/>
            <a:ext cx="5351725" cy="19050"/>
          </a:xfrm>
          <a:prstGeom prst="rect">
            <a:avLst/>
          </a:prstGeom>
          <a:solidFill>
            <a:srgbClr val="476FD6"/>
          </a:solidFill>
          <a:ln/>
        </p:spPr>
      </p:sp>
      <p:sp>
        <p:nvSpPr>
          <p:cNvPr id="6" name="Text 4"/>
          <p:cNvSpPr/>
          <p:nvPr/>
        </p:nvSpPr>
        <p:spPr>
          <a:xfrm>
            <a:off x="661475" y="2337296"/>
            <a:ext cx="5351725"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Pre-Approval</a:t>
            </a:r>
            <a:endParaRPr lang="en-US" sz="1600" dirty="0"/>
          </a:p>
        </p:txBody>
      </p:sp>
      <p:sp>
        <p:nvSpPr>
          <p:cNvPr id="7" name="Text 5"/>
          <p:cNvSpPr/>
          <p:nvPr/>
        </p:nvSpPr>
        <p:spPr>
          <a:xfrm>
            <a:off x="661475" y="2694980"/>
            <a:ext cx="535172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Get your financing in order first. Sellers take pre-approved buyers seriously.</a:t>
            </a:r>
            <a:endParaRPr lang="en-US" sz="1300" dirty="0"/>
          </a:p>
        </p:txBody>
      </p:sp>
      <p:sp>
        <p:nvSpPr>
          <p:cNvPr id="8" name="Text 6"/>
          <p:cNvSpPr/>
          <p:nvPr/>
        </p:nvSpPr>
        <p:spPr>
          <a:xfrm>
            <a:off x="6178495" y="1954609"/>
            <a:ext cx="330688" cy="206673"/>
          </a:xfrm>
          <a:prstGeom prst="rect">
            <a:avLst/>
          </a:prstGeom>
          <a:noFill/>
          <a:ln/>
        </p:spPr>
        <p:txBody>
          <a:bodyPr wrap="none" lIns="0" tIns="0" rIns="0" bIns="0" rtlCol="0" anchor="ctr"/>
          <a:lstStyle/>
          <a:p>
            <a:pPr algn="l" indent="0" marL="0">
              <a:lnSpc>
                <a:spcPct val="100000"/>
              </a:lnSpc>
              <a:buNone/>
            </a:pPr>
            <a:r>
              <a:rPr lang="en-US" sz="1300" dirty="0">
                <a:solidFill>
                  <a:srgbClr val="15213F"/>
                </a:solidFill>
                <a:latin typeface="Roboto Slab Light" pitchFamily="34" charset="0"/>
                <a:ea typeface="Roboto Slab Light" pitchFamily="34" charset="-122"/>
                <a:cs typeface="Roboto Slab Light" pitchFamily="34" charset="-120"/>
              </a:rPr>
              <a:t>02</a:t>
            </a:r>
            <a:endParaRPr lang="en-US" sz="1300" dirty="0"/>
          </a:p>
        </p:txBody>
      </p:sp>
      <p:sp>
        <p:nvSpPr>
          <p:cNvPr id="9" name="Shape 7"/>
          <p:cNvSpPr/>
          <p:nvPr/>
        </p:nvSpPr>
        <p:spPr>
          <a:xfrm>
            <a:off x="6178495" y="2216547"/>
            <a:ext cx="5351725" cy="19050"/>
          </a:xfrm>
          <a:prstGeom prst="rect">
            <a:avLst/>
          </a:prstGeom>
          <a:solidFill>
            <a:srgbClr val="476FD6"/>
          </a:solidFill>
          <a:ln/>
        </p:spPr>
      </p:sp>
      <p:sp>
        <p:nvSpPr>
          <p:cNvPr id="10" name="Text 8"/>
          <p:cNvSpPr/>
          <p:nvPr/>
        </p:nvSpPr>
        <p:spPr>
          <a:xfrm>
            <a:off x="6178495" y="2337296"/>
            <a:ext cx="5351725"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Find a Realtor</a:t>
            </a:r>
            <a:endParaRPr lang="en-US" sz="1600" dirty="0"/>
          </a:p>
        </p:txBody>
      </p:sp>
      <p:sp>
        <p:nvSpPr>
          <p:cNvPr id="11" name="Text 9"/>
          <p:cNvSpPr/>
          <p:nvPr/>
        </p:nvSpPr>
        <p:spPr>
          <a:xfrm>
            <a:off x="6178495" y="2694980"/>
            <a:ext cx="535172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Partner with an experienced local agent who knows your target neighborhoods.</a:t>
            </a:r>
            <a:endParaRPr lang="en-US" sz="1300" dirty="0"/>
          </a:p>
        </p:txBody>
      </p:sp>
      <p:sp>
        <p:nvSpPr>
          <p:cNvPr id="12" name="Text 10"/>
          <p:cNvSpPr/>
          <p:nvPr/>
        </p:nvSpPr>
        <p:spPr>
          <a:xfrm>
            <a:off x="661475" y="3513534"/>
            <a:ext cx="330688" cy="206673"/>
          </a:xfrm>
          <a:prstGeom prst="rect">
            <a:avLst/>
          </a:prstGeom>
          <a:noFill/>
          <a:ln/>
        </p:spPr>
        <p:txBody>
          <a:bodyPr wrap="none" lIns="0" tIns="0" rIns="0" bIns="0" rtlCol="0" anchor="ctr"/>
          <a:lstStyle/>
          <a:p>
            <a:pPr algn="l" indent="0" marL="0">
              <a:lnSpc>
                <a:spcPct val="100000"/>
              </a:lnSpc>
              <a:buNone/>
            </a:pPr>
            <a:r>
              <a:rPr lang="en-US" sz="1300" dirty="0">
                <a:solidFill>
                  <a:srgbClr val="15213F"/>
                </a:solidFill>
                <a:latin typeface="Roboto Slab Light" pitchFamily="34" charset="0"/>
                <a:ea typeface="Roboto Slab Light" pitchFamily="34" charset="-122"/>
                <a:cs typeface="Roboto Slab Light" pitchFamily="34" charset="-120"/>
              </a:rPr>
              <a:t>03</a:t>
            </a:r>
            <a:endParaRPr lang="en-US" sz="1300" dirty="0"/>
          </a:p>
        </p:txBody>
      </p:sp>
      <p:sp>
        <p:nvSpPr>
          <p:cNvPr id="13" name="Shape 11"/>
          <p:cNvSpPr/>
          <p:nvPr/>
        </p:nvSpPr>
        <p:spPr>
          <a:xfrm>
            <a:off x="661475" y="3758902"/>
            <a:ext cx="5351725" cy="19050"/>
          </a:xfrm>
          <a:prstGeom prst="rect">
            <a:avLst/>
          </a:prstGeom>
          <a:solidFill>
            <a:srgbClr val="476FD6"/>
          </a:solidFill>
          <a:ln/>
        </p:spPr>
      </p:sp>
      <p:sp>
        <p:nvSpPr>
          <p:cNvPr id="14" name="Text 12"/>
          <p:cNvSpPr/>
          <p:nvPr/>
        </p:nvSpPr>
        <p:spPr>
          <a:xfrm>
            <a:off x="661475" y="3896221"/>
            <a:ext cx="5351725"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Shop for Homes</a:t>
            </a:r>
            <a:endParaRPr lang="en-US" sz="1600" dirty="0"/>
          </a:p>
        </p:txBody>
      </p:sp>
      <p:sp>
        <p:nvSpPr>
          <p:cNvPr id="15" name="Text 13"/>
          <p:cNvSpPr/>
          <p:nvPr/>
        </p:nvSpPr>
        <p:spPr>
          <a:xfrm>
            <a:off x="661475" y="4253905"/>
            <a:ext cx="5351725" cy="264616"/>
          </a:xfrm>
          <a:prstGeom prst="rect">
            <a:avLst/>
          </a:prstGeom>
          <a:noFill/>
          <a:ln/>
        </p:spPr>
        <p:txBody>
          <a:bodyPr wrap="none" lIns="0" tIns="0" rIns="0" bIns="0" rtlCol="0" anchor="t"/>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Tour properties, compare options, and define what matters most to you.</a:t>
            </a:r>
            <a:endParaRPr lang="en-US" sz="1300" dirty="0"/>
          </a:p>
        </p:txBody>
      </p:sp>
      <p:sp>
        <p:nvSpPr>
          <p:cNvPr id="16" name="Text 14"/>
          <p:cNvSpPr/>
          <p:nvPr/>
        </p:nvSpPr>
        <p:spPr>
          <a:xfrm>
            <a:off x="6178495" y="3513534"/>
            <a:ext cx="330688" cy="206673"/>
          </a:xfrm>
          <a:prstGeom prst="rect">
            <a:avLst/>
          </a:prstGeom>
          <a:noFill/>
          <a:ln/>
        </p:spPr>
        <p:txBody>
          <a:bodyPr wrap="none" lIns="0" tIns="0" rIns="0" bIns="0" rtlCol="0" anchor="ctr"/>
          <a:lstStyle/>
          <a:p>
            <a:pPr algn="l" indent="0" marL="0">
              <a:lnSpc>
                <a:spcPct val="100000"/>
              </a:lnSpc>
              <a:buNone/>
            </a:pPr>
            <a:r>
              <a:rPr lang="en-US" sz="1300" dirty="0">
                <a:solidFill>
                  <a:srgbClr val="15213F"/>
                </a:solidFill>
                <a:latin typeface="Roboto Slab Light" pitchFamily="34" charset="0"/>
                <a:ea typeface="Roboto Slab Light" pitchFamily="34" charset="-122"/>
                <a:cs typeface="Roboto Slab Light" pitchFamily="34" charset="-120"/>
              </a:rPr>
              <a:t>04</a:t>
            </a:r>
            <a:endParaRPr lang="en-US" sz="1300" dirty="0"/>
          </a:p>
        </p:txBody>
      </p:sp>
      <p:sp>
        <p:nvSpPr>
          <p:cNvPr id="17" name="Shape 15"/>
          <p:cNvSpPr/>
          <p:nvPr/>
        </p:nvSpPr>
        <p:spPr>
          <a:xfrm>
            <a:off x="6178495" y="3758902"/>
            <a:ext cx="5351725" cy="19050"/>
          </a:xfrm>
          <a:prstGeom prst="rect">
            <a:avLst/>
          </a:prstGeom>
          <a:solidFill>
            <a:srgbClr val="476FD6"/>
          </a:solidFill>
          <a:ln/>
        </p:spPr>
      </p:sp>
      <p:sp>
        <p:nvSpPr>
          <p:cNvPr id="18" name="Text 16"/>
          <p:cNvSpPr/>
          <p:nvPr/>
        </p:nvSpPr>
        <p:spPr>
          <a:xfrm>
            <a:off x="6178495" y="3896221"/>
            <a:ext cx="5351725"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Make an Offer</a:t>
            </a:r>
            <a:endParaRPr lang="en-US" sz="1600" dirty="0"/>
          </a:p>
        </p:txBody>
      </p:sp>
      <p:sp>
        <p:nvSpPr>
          <p:cNvPr id="19" name="Text 17"/>
          <p:cNvSpPr/>
          <p:nvPr/>
        </p:nvSpPr>
        <p:spPr>
          <a:xfrm>
            <a:off x="6178495" y="4253905"/>
            <a:ext cx="5351725" cy="264616"/>
          </a:xfrm>
          <a:prstGeom prst="rect">
            <a:avLst/>
          </a:prstGeom>
          <a:noFill/>
          <a:ln/>
        </p:spPr>
        <p:txBody>
          <a:bodyPr wrap="none" lIns="0" tIns="0" rIns="0" bIns="0" rtlCol="0" anchor="t"/>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Your agent crafts a competitive offer. Negotiation begins here.</a:t>
            </a:r>
            <a:endParaRPr lang="en-US" sz="1300" dirty="0"/>
          </a:p>
        </p:txBody>
      </p:sp>
      <p:sp>
        <p:nvSpPr>
          <p:cNvPr id="20" name="Text 18"/>
          <p:cNvSpPr/>
          <p:nvPr/>
        </p:nvSpPr>
        <p:spPr>
          <a:xfrm>
            <a:off x="661475" y="4807843"/>
            <a:ext cx="330688" cy="206673"/>
          </a:xfrm>
          <a:prstGeom prst="rect">
            <a:avLst/>
          </a:prstGeom>
          <a:noFill/>
          <a:ln/>
        </p:spPr>
        <p:txBody>
          <a:bodyPr wrap="none" lIns="0" tIns="0" rIns="0" bIns="0" rtlCol="0" anchor="ctr"/>
          <a:lstStyle/>
          <a:p>
            <a:pPr algn="l" indent="0" marL="0">
              <a:lnSpc>
                <a:spcPct val="100000"/>
              </a:lnSpc>
              <a:buNone/>
            </a:pPr>
            <a:r>
              <a:rPr lang="en-US" sz="1300" dirty="0">
                <a:solidFill>
                  <a:srgbClr val="15213F"/>
                </a:solidFill>
                <a:latin typeface="Roboto Slab Light" pitchFamily="34" charset="0"/>
                <a:ea typeface="Roboto Slab Light" pitchFamily="34" charset="-122"/>
                <a:cs typeface="Roboto Slab Light" pitchFamily="34" charset="-120"/>
              </a:rPr>
              <a:t>05</a:t>
            </a:r>
            <a:endParaRPr lang="en-US" sz="1300" dirty="0"/>
          </a:p>
        </p:txBody>
      </p:sp>
      <p:sp>
        <p:nvSpPr>
          <p:cNvPr id="21" name="Shape 19"/>
          <p:cNvSpPr/>
          <p:nvPr/>
        </p:nvSpPr>
        <p:spPr>
          <a:xfrm>
            <a:off x="661475" y="5036741"/>
            <a:ext cx="5351725" cy="19050"/>
          </a:xfrm>
          <a:prstGeom prst="rect">
            <a:avLst/>
          </a:prstGeom>
          <a:solidFill>
            <a:srgbClr val="476FD6"/>
          </a:solidFill>
          <a:ln/>
        </p:spPr>
      </p:sp>
      <p:sp>
        <p:nvSpPr>
          <p:cNvPr id="22" name="Text 20"/>
          <p:cNvSpPr/>
          <p:nvPr/>
        </p:nvSpPr>
        <p:spPr>
          <a:xfrm>
            <a:off x="661475" y="5190530"/>
            <a:ext cx="5351725"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Inspection &amp; Appraisal</a:t>
            </a:r>
            <a:endParaRPr lang="en-US" sz="1600" dirty="0"/>
          </a:p>
        </p:txBody>
      </p:sp>
      <p:sp>
        <p:nvSpPr>
          <p:cNvPr id="23" name="Text 21"/>
          <p:cNvSpPr/>
          <p:nvPr/>
        </p:nvSpPr>
        <p:spPr>
          <a:xfrm>
            <a:off x="661475" y="5548213"/>
            <a:ext cx="535172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Protect yourself with a thorough inspection, and confirm value with the appraisal.</a:t>
            </a:r>
            <a:endParaRPr lang="en-US" sz="1300" dirty="0"/>
          </a:p>
        </p:txBody>
      </p:sp>
      <p:sp>
        <p:nvSpPr>
          <p:cNvPr id="24" name="Text 22"/>
          <p:cNvSpPr/>
          <p:nvPr/>
        </p:nvSpPr>
        <p:spPr>
          <a:xfrm>
            <a:off x="6178495" y="4807843"/>
            <a:ext cx="330688" cy="206673"/>
          </a:xfrm>
          <a:prstGeom prst="rect">
            <a:avLst/>
          </a:prstGeom>
          <a:noFill/>
          <a:ln/>
        </p:spPr>
        <p:txBody>
          <a:bodyPr wrap="none" lIns="0" tIns="0" rIns="0" bIns="0" rtlCol="0" anchor="ctr"/>
          <a:lstStyle/>
          <a:p>
            <a:pPr algn="l" indent="0" marL="0">
              <a:lnSpc>
                <a:spcPct val="100000"/>
              </a:lnSpc>
              <a:buNone/>
            </a:pPr>
            <a:r>
              <a:rPr lang="en-US" sz="1300" dirty="0">
                <a:solidFill>
                  <a:srgbClr val="15213F"/>
                </a:solidFill>
                <a:latin typeface="Roboto Slab Light" pitchFamily="34" charset="0"/>
                <a:ea typeface="Roboto Slab Light" pitchFamily="34" charset="-122"/>
                <a:cs typeface="Roboto Slab Light" pitchFamily="34" charset="-120"/>
              </a:rPr>
              <a:t>06</a:t>
            </a:r>
            <a:endParaRPr lang="en-US" sz="1300" dirty="0"/>
          </a:p>
        </p:txBody>
      </p:sp>
      <p:sp>
        <p:nvSpPr>
          <p:cNvPr id="25" name="Shape 23"/>
          <p:cNvSpPr/>
          <p:nvPr/>
        </p:nvSpPr>
        <p:spPr>
          <a:xfrm>
            <a:off x="6178495" y="5036741"/>
            <a:ext cx="5351725" cy="19050"/>
          </a:xfrm>
          <a:prstGeom prst="rect">
            <a:avLst/>
          </a:prstGeom>
          <a:solidFill>
            <a:srgbClr val="476FD6"/>
          </a:solidFill>
          <a:ln/>
        </p:spPr>
      </p:sp>
      <p:sp>
        <p:nvSpPr>
          <p:cNvPr id="26" name="Text 24"/>
          <p:cNvSpPr/>
          <p:nvPr/>
        </p:nvSpPr>
        <p:spPr>
          <a:xfrm>
            <a:off x="6178495" y="5190530"/>
            <a:ext cx="5351725"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Final Approval &amp; Closing</a:t>
            </a:r>
            <a:endParaRPr lang="en-US" sz="1600" dirty="0"/>
          </a:p>
        </p:txBody>
      </p:sp>
      <p:sp>
        <p:nvSpPr>
          <p:cNvPr id="27" name="Text 25"/>
          <p:cNvSpPr/>
          <p:nvPr/>
        </p:nvSpPr>
        <p:spPr>
          <a:xfrm>
            <a:off x="6178495" y="5548213"/>
            <a:ext cx="535172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Lender gives the green light. Sign the papers, get your keys, and welcome home!</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2026-07-15T17:44:28Z</dcterms:created>
  <dcterms:modified xsi:type="dcterms:W3CDTF">2026-07-15T17:44:28Z</dcterms:modified>
</cp:coreProperties>
</file>